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0" r:id="rId2"/>
    <p:sldId id="291" r:id="rId3"/>
    <p:sldId id="292" r:id="rId4"/>
    <p:sldId id="293" r:id="rId5"/>
    <p:sldId id="294" r:id="rId6"/>
    <p:sldId id="295" r:id="rId7"/>
    <p:sldId id="296" r:id="rId8"/>
    <p:sldId id="297" r:id="rId9"/>
    <p:sldId id="298" r:id="rId10"/>
    <p:sldId id="299" r:id="rId11"/>
    <p:sldId id="300" r:id="rId12"/>
    <p:sldId id="301" r:id="rId13"/>
    <p:sldId id="302" r:id="rId14"/>
    <p:sldId id="303" r:id="rId15"/>
    <p:sldId id="304" r:id="rId16"/>
    <p:sldId id="318" r:id="rId17"/>
    <p:sldId id="319" r:id="rId18"/>
    <p:sldId id="320" r:id="rId19"/>
    <p:sldId id="322" r:id="rId20"/>
    <p:sldId id="321" r:id="rId21"/>
    <p:sldId id="323" r:id="rId22"/>
    <p:sldId id="324" r:id="rId23"/>
    <p:sldId id="325" r:id="rId24"/>
    <p:sldId id="326" r:id="rId25"/>
    <p:sldId id="327" r:id="rId26"/>
    <p:sldId id="328" r:id="rId27"/>
    <p:sldId id="330" r:id="rId28"/>
    <p:sldId id="331" r:id="rId29"/>
    <p:sldId id="332" r:id="rId30"/>
    <p:sldId id="333" r:id="rId31"/>
    <p:sldId id="334" r:id="rId32"/>
    <p:sldId id="335" r:id="rId33"/>
    <p:sldId id="336" r:id="rId34"/>
    <p:sldId id="337" r:id="rId35"/>
    <p:sldId id="338" r:id="rId36"/>
    <p:sldId id="339" r:id="rId37"/>
    <p:sldId id="340" r:id="rId38"/>
    <p:sldId id="341" r:id="rId39"/>
    <p:sldId id="342" r:id="rId40"/>
    <p:sldId id="343" r:id="rId41"/>
    <p:sldId id="344" r:id="rId42"/>
    <p:sldId id="345" r:id="rId43"/>
    <p:sldId id="346" r:id="rId44"/>
    <p:sldId id="347" r:id="rId45"/>
    <p:sldId id="348" r:id="rId46"/>
    <p:sldId id="349" r:id="rId47"/>
    <p:sldId id="350" r:id="rId48"/>
    <p:sldId id="351" r:id="rId49"/>
    <p:sldId id="352" r:id="rId50"/>
    <p:sldId id="353" r:id="rId5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slideMaster" Target="../slideMasters/slideMaster1.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3" Type="http://schemas.openxmlformats.org/officeDocument/2006/relationships/tags" Target="../tags/tag135.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 Type="http://schemas.openxmlformats.org/officeDocument/2006/relationships/tags" Target="../tags/tag134.xml"/><Relationship Id="rId16" Type="http://schemas.openxmlformats.org/officeDocument/2006/relationships/tags" Target="../tags/tag148.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5" Type="http://schemas.openxmlformats.org/officeDocument/2006/relationships/tags" Target="../tags/tag137.xml"/><Relationship Id="rId15" Type="http://schemas.openxmlformats.org/officeDocument/2006/relationships/tags" Target="../tags/tag147.xml"/><Relationship Id="rId10" Type="http://schemas.openxmlformats.org/officeDocument/2006/relationships/tags" Target="../tags/tag142.xml"/><Relationship Id="rId19" Type="http://schemas.openxmlformats.org/officeDocument/2006/relationships/slideMaster" Target="../slideMasters/slideMaster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8.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slideMaster" Target="../slideMasters/slideMaster1.xml"/><Relationship Id="rId4" Type="http://schemas.openxmlformats.org/officeDocument/2006/relationships/tags" Target="../tags/tag154.xml"/><Relationship Id="rId9" Type="http://schemas.openxmlformats.org/officeDocument/2006/relationships/tags" Target="../tags/tag159.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slideMaster" Target="../slideMasters/slideMaster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slideMaster" Target="../slideMasters/slideMaster1.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tags" Target="../tags/tag182.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tags" Target="../tags/tag181.xml"/><Relationship Id="rId5" Type="http://schemas.openxmlformats.org/officeDocument/2006/relationships/tags" Target="../tags/tag175.xml"/><Relationship Id="rId10" Type="http://schemas.openxmlformats.org/officeDocument/2006/relationships/tags" Target="../tags/tag180.xml"/><Relationship Id="rId4" Type="http://schemas.openxmlformats.org/officeDocument/2006/relationships/tags" Target="../tags/tag174.xml"/><Relationship Id="rId9" Type="http://schemas.openxmlformats.org/officeDocument/2006/relationships/tags" Target="../tags/tag179.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slideMaster" Target="../slideMasters/slideMaster1.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tags" Target="../tags/tag19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slideMaster" Target="../slideMasters/slideMaster1.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214.xml"/><Relationship Id="rId13" Type="http://schemas.openxmlformats.org/officeDocument/2006/relationships/tags" Target="../tags/tag219.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tags" Target="../tags/tag218.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10" Type="http://schemas.openxmlformats.org/officeDocument/2006/relationships/slideMaster" Target="../slideMasters/slideMaster1.xml"/><Relationship Id="rId4" Type="http://schemas.openxmlformats.org/officeDocument/2006/relationships/tags" Target="../tags/tag223.xml"/><Relationship Id="rId9" Type="http://schemas.openxmlformats.org/officeDocument/2006/relationships/tags" Target="../tags/tag228.xml"/></Relationships>
</file>

<file path=ppt/slideLayouts/_rels/slideLayout19.xml.rels><?xml version="1.0" encoding="UTF-8" standalone="yes"?>
<Relationships xmlns="http://schemas.openxmlformats.org/package/2006/relationships"><Relationship Id="rId13" Type="http://schemas.openxmlformats.org/officeDocument/2006/relationships/tags" Target="../tags/tag241.xml"/><Relationship Id="rId18" Type="http://schemas.openxmlformats.org/officeDocument/2006/relationships/tags" Target="../tags/tag246.xml"/><Relationship Id="rId26" Type="http://schemas.openxmlformats.org/officeDocument/2006/relationships/tags" Target="../tags/tag254.xml"/><Relationship Id="rId39" Type="http://schemas.openxmlformats.org/officeDocument/2006/relationships/tags" Target="../tags/tag267.xml"/><Relationship Id="rId21" Type="http://schemas.openxmlformats.org/officeDocument/2006/relationships/tags" Target="../tags/tag249.xml"/><Relationship Id="rId34" Type="http://schemas.openxmlformats.org/officeDocument/2006/relationships/tags" Target="../tags/tag262.xml"/><Relationship Id="rId7" Type="http://schemas.openxmlformats.org/officeDocument/2006/relationships/tags" Target="../tags/tag235.xml"/><Relationship Id="rId2" Type="http://schemas.openxmlformats.org/officeDocument/2006/relationships/tags" Target="../tags/tag230.xml"/><Relationship Id="rId16" Type="http://schemas.openxmlformats.org/officeDocument/2006/relationships/tags" Target="../tags/tag244.xml"/><Relationship Id="rId20" Type="http://schemas.openxmlformats.org/officeDocument/2006/relationships/tags" Target="../tags/tag248.xml"/><Relationship Id="rId29" Type="http://schemas.openxmlformats.org/officeDocument/2006/relationships/tags" Target="../tags/tag257.xml"/><Relationship Id="rId41" Type="http://schemas.openxmlformats.org/officeDocument/2006/relationships/slideMaster" Target="../slideMasters/slideMaster1.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24" Type="http://schemas.openxmlformats.org/officeDocument/2006/relationships/tags" Target="../tags/tag252.xml"/><Relationship Id="rId32" Type="http://schemas.openxmlformats.org/officeDocument/2006/relationships/tags" Target="../tags/tag260.xml"/><Relationship Id="rId37" Type="http://schemas.openxmlformats.org/officeDocument/2006/relationships/tags" Target="../tags/tag265.xml"/><Relationship Id="rId40" Type="http://schemas.openxmlformats.org/officeDocument/2006/relationships/tags" Target="../tags/tag268.xml"/><Relationship Id="rId5" Type="http://schemas.openxmlformats.org/officeDocument/2006/relationships/tags" Target="../tags/tag233.xml"/><Relationship Id="rId15" Type="http://schemas.openxmlformats.org/officeDocument/2006/relationships/tags" Target="../tags/tag243.xml"/><Relationship Id="rId23" Type="http://schemas.openxmlformats.org/officeDocument/2006/relationships/tags" Target="../tags/tag251.xml"/><Relationship Id="rId28" Type="http://schemas.openxmlformats.org/officeDocument/2006/relationships/tags" Target="../tags/tag256.xml"/><Relationship Id="rId36" Type="http://schemas.openxmlformats.org/officeDocument/2006/relationships/tags" Target="../tags/tag264.xml"/><Relationship Id="rId10" Type="http://schemas.openxmlformats.org/officeDocument/2006/relationships/tags" Target="../tags/tag238.xml"/><Relationship Id="rId19" Type="http://schemas.openxmlformats.org/officeDocument/2006/relationships/tags" Target="../tags/tag247.xml"/><Relationship Id="rId31" Type="http://schemas.openxmlformats.org/officeDocument/2006/relationships/tags" Target="../tags/tag259.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tags" Target="../tags/tag242.xml"/><Relationship Id="rId22" Type="http://schemas.openxmlformats.org/officeDocument/2006/relationships/tags" Target="../tags/tag250.xml"/><Relationship Id="rId27" Type="http://schemas.openxmlformats.org/officeDocument/2006/relationships/tags" Target="../tags/tag255.xml"/><Relationship Id="rId30" Type="http://schemas.openxmlformats.org/officeDocument/2006/relationships/tags" Target="../tags/tag258.xml"/><Relationship Id="rId35" Type="http://schemas.openxmlformats.org/officeDocument/2006/relationships/tags" Target="../tags/tag263.xml"/><Relationship Id="rId8" Type="http://schemas.openxmlformats.org/officeDocument/2006/relationships/tags" Target="../tags/tag236.xml"/><Relationship Id="rId3" Type="http://schemas.openxmlformats.org/officeDocument/2006/relationships/tags" Target="../tags/tag231.xml"/><Relationship Id="rId12" Type="http://schemas.openxmlformats.org/officeDocument/2006/relationships/tags" Target="../tags/tag240.xml"/><Relationship Id="rId17" Type="http://schemas.openxmlformats.org/officeDocument/2006/relationships/tags" Target="../tags/tag245.xml"/><Relationship Id="rId25" Type="http://schemas.openxmlformats.org/officeDocument/2006/relationships/tags" Target="../tags/tag253.xml"/><Relationship Id="rId33" Type="http://schemas.openxmlformats.org/officeDocument/2006/relationships/tags" Target="../tags/tag261.xml"/><Relationship Id="rId38" Type="http://schemas.openxmlformats.org/officeDocument/2006/relationships/tags" Target="../tags/tag266.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slideMaster" Target="../slideMasters/slideMaster1.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 Type="http://schemas.openxmlformats.org/officeDocument/2006/relationships/tags" Target="../tags/tag38.xml"/><Relationship Id="rId16" Type="http://schemas.openxmlformats.org/officeDocument/2006/relationships/tags" Target="../tags/tag52.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tags" Target="../tags/tag5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slideMaster" Target="../slideMasters/slideMaster1.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6" Type="http://schemas.openxmlformats.org/officeDocument/2006/relationships/slideMaster" Target="../slideMasters/slideMaster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1.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slideMaster" Target="../slideMasters/slideMaster1.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318" y="-953"/>
            <a:ext cx="12192000" cy="6858953"/>
            <a:chOff x="-318" y="-953"/>
            <a:chExt cx="12192000" cy="6858953"/>
          </a:xfrm>
        </p:grpSpPr>
        <p:grpSp>
          <p:nvGrpSpPr>
            <p:cNvPr id="4" name="组合 3"/>
            <p:cNvGrpSpPr/>
            <p:nvPr userDrawn="1"/>
          </p:nvGrpSpPr>
          <p:grpSpPr>
            <a:xfrm>
              <a:off x="-318" y="635"/>
              <a:ext cx="12192000" cy="6857365"/>
              <a:chOff x="-318" y="635"/>
              <a:chExt cx="12192000" cy="6857365"/>
            </a:xfrm>
          </p:grpSpPr>
          <p:grpSp>
            <p:nvGrpSpPr>
              <p:cNvPr id="11" name="组合 10"/>
              <p:cNvGrpSpPr/>
              <p:nvPr userDrawn="1">
                <p:custDataLst>
                  <p:tags r:id="rId11"/>
                </p:custDataLst>
              </p:nvPr>
            </p:nvGrpSpPr>
            <p:grpSpPr>
              <a:xfrm>
                <a:off x="-318" y="635"/>
                <a:ext cx="12192000" cy="6857365"/>
                <a:chOff x="0" y="0"/>
                <a:chExt cx="19200" cy="10799"/>
              </a:xfrm>
            </p:grpSpPr>
            <p:sp>
              <p:nvSpPr>
                <p:cNvPr id="12" name="矩形 11"/>
                <p:cNvSpPr/>
                <p:nvPr userDrawn="1">
                  <p:custDataLst>
                    <p:tags r:id="rId13"/>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13" name="矩形 12"/>
                <p:cNvSpPr/>
                <p:nvPr userDrawn="1">
                  <p:custDataLst>
                    <p:tags r:id="rId14"/>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25" name="菱形 24"/>
                <p:cNvSpPr/>
                <p:nvPr userDrawn="1">
                  <p:custDataLst>
                    <p:tags r:id="rId15"/>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lnSpc>
                      <a:spcPct val="150000"/>
                    </a:lnSpc>
                  </a:pPr>
                  <a:endParaRPr lang="zh-CN" altLang="en-US"/>
                </a:p>
              </p:txBody>
            </p:sp>
            <p:grpSp>
              <p:nvGrpSpPr>
                <p:cNvPr id="19" name="组合 18"/>
                <p:cNvGrpSpPr/>
                <p:nvPr userDrawn="1">
                  <p:custDataLst>
                    <p:tags r:id="rId16"/>
                  </p:custDataLst>
                </p:nvPr>
              </p:nvGrpSpPr>
              <p:grpSpPr>
                <a:xfrm>
                  <a:off x="16448" y="9574"/>
                  <a:ext cx="2074" cy="675"/>
                  <a:chOff x="0" y="3633950"/>
                  <a:chExt cx="1405715" cy="457699"/>
                </a:xfrm>
              </p:grpSpPr>
              <p:sp>
                <p:nvSpPr>
                  <p:cNvPr id="20" name="菱形 19"/>
                  <p:cNvSpPr/>
                  <p:nvPr userDrawn="1">
                    <p:custDataLst>
                      <p:tags r:id="rId1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1" name="菱形 20"/>
                  <p:cNvSpPr/>
                  <p:nvPr userDrawn="1">
                    <p:custDataLst>
                      <p:tags r:id="rId18"/>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2" name="菱形 21"/>
                  <p:cNvSpPr/>
                  <p:nvPr userDrawn="1">
                    <p:custDataLst>
                      <p:tags r:id="rId19"/>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grpSp>
          </p:grpSp>
          <p:sp>
            <p:nvSpPr>
              <p:cNvPr id="8" name="圆角矩形 7"/>
              <p:cNvSpPr/>
              <p:nvPr userDrawn="1">
                <p:custDataLst>
                  <p:tags r:id="rId12"/>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dirty="0"/>
            </a:p>
          </p:txBody>
        </p:sp>
        <p:sp>
          <p:nvSpPr>
            <p:cNvPr id="9"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6" name="日期占位符 15"/>
          <p:cNvSpPr>
            <a:spLocks noGrp="1"/>
          </p:cNvSpPr>
          <p:nvPr>
            <p:ph type="dt" sz="half" idx="10"/>
            <p:custDataLst>
              <p:tags r:id="rId2"/>
            </p:custDataLst>
          </p:nvPr>
        </p:nvSpPr>
        <p:spPr>
          <a:xfrm>
            <a:off x="879742" y="6349833"/>
            <a:ext cx="2700000" cy="316800"/>
          </a:xfrm>
        </p:spPr>
        <p:txBody>
          <a:bodyPr/>
          <a:lstStyle/>
          <a:p>
            <a:fld id="{760FBDFE-C587-4B4C-A407-44438C67B59E}" type="datetimeFigureOut">
              <a:rPr lang="zh-CN" altLang="en-US" smtClean="0"/>
              <a:t>2025/9/6</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5"/>
            </p:custDataLst>
          </p:nvPr>
        </p:nvSpPr>
        <p:spPr>
          <a:xfrm>
            <a:off x="3328201" y="4283393"/>
            <a:ext cx="2520000" cy="485140"/>
          </a:xfrm>
        </p:spPr>
        <p:txBody>
          <a:bodyPr lIns="90000" tIns="46800" rIns="90000" bIns="46800" anchor="ctr" anchorCtr="0">
            <a:normAutofit/>
          </a:bodyPr>
          <a:lstStyle>
            <a:lvl1pPr marL="0" indent="0" algn="r">
              <a:lnSpc>
                <a:spcPct val="130000"/>
              </a:lnSpc>
              <a:spcAft>
                <a:spcPts val="0"/>
              </a:spcAft>
              <a:buNone/>
              <a:defRPr sz="1800" baseline="0">
                <a:solidFill>
                  <a:schemeClr val="tx1">
                    <a:lumMod val="85000"/>
                    <a:lumOff val="15000"/>
                  </a:schemeClr>
                </a:solidFill>
              </a:defRPr>
            </a:lvl1pPr>
          </a:lstStyle>
          <a:p>
            <a:pPr lvl="0"/>
            <a:r>
              <a:rPr lang="zh-CN" altLang="en-US" dirty="0"/>
              <a:t>单击此处编辑文本</a:t>
            </a:r>
          </a:p>
        </p:txBody>
      </p:sp>
      <p:sp>
        <p:nvSpPr>
          <p:cNvPr id="2" name="标题 1"/>
          <p:cNvSpPr>
            <a:spLocks noGrp="1"/>
          </p:cNvSpPr>
          <p:nvPr>
            <p:ph type="ctrTitle" hasCustomPrompt="1"/>
            <p:custDataLst>
              <p:tags r:id="rId6"/>
            </p:custDataLst>
          </p:nvPr>
        </p:nvSpPr>
        <p:spPr>
          <a:xfrm>
            <a:off x="2593022" y="2149048"/>
            <a:ext cx="7005956" cy="1344477"/>
          </a:xfrm>
        </p:spPr>
        <p:txBody>
          <a:bodyPr lIns="90000" tIns="46800" rIns="90000" bIns="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7"/>
            </p:custDataLst>
          </p:nvPr>
        </p:nvSpPr>
        <p:spPr>
          <a:xfrm>
            <a:off x="2592705" y="3553460"/>
            <a:ext cx="7005320" cy="485140"/>
          </a:xfrm>
        </p:spPr>
        <p:txBody>
          <a:bodyPr lIns="90000" tIns="0" rIns="90000" bIns="46800" anchor="t" anchorCtr="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4" name="文本占位符 13"/>
          <p:cNvSpPr>
            <a:spLocks noGrp="1"/>
          </p:cNvSpPr>
          <p:nvPr>
            <p:ph type="body" sz="quarter" idx="14" hasCustomPrompt="1"/>
            <p:custDataLst>
              <p:tags r:id="rId8"/>
            </p:custDataLst>
          </p:nvPr>
        </p:nvSpPr>
        <p:spPr>
          <a:xfrm>
            <a:off x="6291496" y="4286643"/>
            <a:ext cx="2520000" cy="478640"/>
          </a:xfrm>
        </p:spPr>
        <p:txBody>
          <a:bodyPr lIns="90000" tIns="46800" rIns="90000" bIns="46800" anchor="ctr" anchorCtr="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sz="1800"/>
            </a:lvl1pPr>
            <a:lvl2pPr marL="457200" indent="0">
              <a:buNone/>
              <a:defRPr/>
            </a:lvl2pPr>
          </a:lstStyle>
          <a:p>
            <a:pPr marL="0" marR="0" lvl="0" indent="0" algn="l" defTabSz="914400" rtl="0" eaLnBrk="1" fontAlgn="auto" latinLnBrk="0" hangingPunct="1">
              <a:lnSpc>
                <a:spcPct val="130000"/>
              </a:lnSpc>
              <a:spcBef>
                <a:spcPts val="0"/>
              </a:spcBef>
              <a:spcAft>
                <a:spcPts val="1000"/>
              </a:spcAft>
              <a:buClrTx/>
              <a:buSzTx/>
              <a:buFont typeface="Arial" panose="020B0604020202020204" pitchFamily="34" charset="0"/>
              <a:buNone/>
            </a:pPr>
            <a:r>
              <a:rPr lang="zh-CN" altLang="en-US" dirty="0"/>
              <a:t>单击此处编辑文本</a:t>
            </a:r>
          </a:p>
        </p:txBody>
      </p:sp>
    </p:spTree>
    <p:extLst>
      <p:ext uri="{BB962C8B-B14F-4D97-AF65-F5344CB8AC3E}">
        <p14:creationId xmlns:p14="http://schemas.microsoft.com/office/powerpoint/2010/main" val="2229557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6"/>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7"/>
              </p:custDataLst>
            </p:nvPr>
          </p:nvGrpSpPr>
          <p:grpSpPr>
            <a:xfrm>
              <a:off x="11148545" y="6413693"/>
              <a:ext cx="950855" cy="316799"/>
              <a:chOff x="0" y="3623101"/>
              <a:chExt cx="1405715" cy="468548"/>
            </a:xfrm>
          </p:grpSpPr>
          <p:sp>
            <p:nvSpPr>
              <p:cNvPr id="11" name="菱形 10"/>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8"/>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563291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318" y="-953"/>
            <a:ext cx="12192000" cy="6858953"/>
            <a:chOff x="-318" y="-953"/>
            <a:chExt cx="12192000" cy="6858953"/>
          </a:xfrm>
        </p:grpSpPr>
        <p:grpSp>
          <p:nvGrpSpPr>
            <p:cNvPr id="22" name="组合 21"/>
            <p:cNvGrpSpPr/>
            <p:nvPr userDrawn="1"/>
          </p:nvGrpSpPr>
          <p:grpSpPr>
            <a:xfrm>
              <a:off x="-318" y="635"/>
              <a:ext cx="12192000" cy="6857365"/>
              <a:chOff x="-318" y="635"/>
              <a:chExt cx="12192000" cy="6857365"/>
            </a:xfrm>
          </p:grpSpPr>
          <p:grpSp>
            <p:nvGrpSpPr>
              <p:cNvPr id="25" name="组合 24"/>
              <p:cNvGrpSpPr/>
              <p:nvPr userDrawn="1">
                <p:custDataLst>
                  <p:tags r:id="rId10"/>
                </p:custDataLst>
              </p:nvPr>
            </p:nvGrpSpPr>
            <p:grpSpPr>
              <a:xfrm>
                <a:off x="-318" y="635"/>
                <a:ext cx="12192000" cy="6857365"/>
                <a:chOff x="0" y="0"/>
                <a:chExt cx="19200" cy="10799"/>
              </a:xfrm>
            </p:grpSpPr>
            <p:sp>
              <p:nvSpPr>
                <p:cNvPr id="27" name="矩形 26"/>
                <p:cNvSpPr/>
                <p:nvPr userDrawn="1">
                  <p:custDataLst>
                    <p:tags r:id="rId12"/>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userDrawn="1">
                  <p:custDataLst>
                    <p:tags r:id="rId13"/>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4"/>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userDrawn="1">
                  <p:custDataLst>
                    <p:tags r:id="rId15"/>
                  </p:custDataLst>
                </p:nvPr>
              </p:nvGrpSpPr>
              <p:grpSpPr>
                <a:xfrm>
                  <a:off x="16448" y="9574"/>
                  <a:ext cx="2074" cy="675"/>
                  <a:chOff x="0" y="3633950"/>
                  <a:chExt cx="1405715" cy="457699"/>
                </a:xfrm>
              </p:grpSpPr>
              <p:sp>
                <p:nvSpPr>
                  <p:cNvPr id="31" name="菱形 30"/>
                  <p:cNvSpPr/>
                  <p:nvPr userDrawn="1">
                    <p:custDataLst>
                      <p:tags r:id="rId16"/>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菱形 31"/>
                  <p:cNvSpPr/>
                  <p:nvPr userDrawn="1">
                    <p:custDataLst>
                      <p:tags r:id="rId17"/>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userDrawn="1">
                    <p:custDataLst>
                      <p:tags r:id="rId18"/>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圆角矩形 7"/>
              <p:cNvSpPr/>
              <p:nvPr userDrawn="1">
                <p:custDataLst>
                  <p:tags r:id="rId11"/>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五边形 4"/>
            <p:cNvSpPr/>
            <p:nvPr userDrawn="1">
              <p:custDataLst>
                <p:tags r:id="rId8"/>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五边形 6"/>
            <p:cNvSpPr/>
            <p:nvPr userDrawn="1">
              <p:custDataLst>
                <p:tags r:id="rId9"/>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5"/>
            </p:custDataLst>
          </p:nvPr>
        </p:nvSpPr>
        <p:spPr>
          <a:xfrm>
            <a:off x="2593023" y="2000251"/>
            <a:ext cx="7005955" cy="1491328"/>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88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10" name="文本占位符 9"/>
          <p:cNvSpPr>
            <a:spLocks noGrp="1"/>
          </p:cNvSpPr>
          <p:nvPr>
            <p:ph type="body" sz="quarter" idx="13" hasCustomPrompt="1"/>
            <p:custDataLst>
              <p:tags r:id="rId6"/>
            </p:custDataLst>
          </p:nvPr>
        </p:nvSpPr>
        <p:spPr>
          <a:xfrm>
            <a:off x="4979820" y="4079895"/>
            <a:ext cx="2232360" cy="481249"/>
          </a:xfrm>
        </p:spPr>
        <p:txBody>
          <a:bodyPr lIns="90000" tIns="0" rIns="90000" bIns="46800" anchor="ctr" anchorCtr="0">
            <a:normAutofit/>
          </a:bodyPr>
          <a:lstStyle>
            <a:lvl1pPr marL="0" indent="0" algn="ctr">
              <a:buNone/>
              <a:defRPr sz="2000" baseline="0">
                <a:latin typeface="Arial" panose="020B0604020202020204" pitchFamily="34" charset="0"/>
              </a:defRPr>
            </a:lvl1pPr>
            <a:lvl2pPr marL="457200" indent="0">
              <a:buNone/>
              <a:defRPr/>
            </a:lvl2pPr>
          </a:lstStyle>
          <a:p>
            <a:pPr lvl="0"/>
            <a:r>
              <a:rPr lang="zh-CN" altLang="en-US" dirty="0"/>
              <a:t>编辑文本</a:t>
            </a:r>
          </a:p>
        </p:txBody>
      </p:sp>
      <p:sp>
        <p:nvSpPr>
          <p:cNvPr id="12" name="文本占位符 11"/>
          <p:cNvSpPr>
            <a:spLocks noGrp="1"/>
          </p:cNvSpPr>
          <p:nvPr>
            <p:ph type="body" sz="quarter" idx="14" hasCustomPrompt="1"/>
            <p:custDataLst>
              <p:tags r:id="rId7"/>
            </p:custDataLst>
          </p:nvPr>
        </p:nvSpPr>
        <p:spPr>
          <a:xfrm>
            <a:off x="2593022" y="3539541"/>
            <a:ext cx="7005955" cy="481249"/>
          </a:xfrm>
        </p:spPr>
        <p:txBody>
          <a:bodyPr lIns="90000" tIns="0" rIns="90000" bIns="46800" anchor="t" anchorCtr="0">
            <a:normAutofit/>
          </a:bodyPr>
          <a:lstStyle>
            <a:lvl1pPr marL="0" indent="0" algn="ctr">
              <a:buNone/>
              <a:defRPr sz="2400" baseline="0">
                <a:latin typeface="Arial" panose="020B0604020202020204" pitchFamily="34" charset="0"/>
              </a:defRPr>
            </a:lvl1pPr>
            <a:lvl2pPr marL="457200" indent="0">
              <a:buNone/>
              <a:defRPr/>
            </a:lvl2pPr>
          </a:lstStyle>
          <a:p>
            <a:pPr lvl="0"/>
            <a:r>
              <a:rPr lang="zh-CN" altLang="en-US" dirty="0"/>
              <a:t>单击此处编辑文本</a:t>
            </a:r>
          </a:p>
        </p:txBody>
      </p:sp>
    </p:spTree>
    <p:extLst>
      <p:ext uri="{BB962C8B-B14F-4D97-AF65-F5344CB8AC3E}">
        <p14:creationId xmlns:p14="http://schemas.microsoft.com/office/powerpoint/2010/main" val="2908370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11598910" y="6433185"/>
            <a:ext cx="450850" cy="149860"/>
            <a:chOff x="0" y="3623101"/>
            <a:chExt cx="1405715" cy="468548"/>
          </a:xfrm>
        </p:grpSpPr>
        <p:sp>
          <p:nvSpPr>
            <p:cNvPr id="19" name="菱形 18"/>
            <p:cNvSpPr/>
            <p:nvPr userDrawn="1">
              <p:custDataLst>
                <p:tags r:id="rId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userDrawn="1">
              <p:custDataLst>
                <p:tags r:id="rId8"/>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userDrawn="1">
              <p:custDataLst>
                <p:tags r:id="rId9"/>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五边形 4"/>
          <p:cNvSpPr/>
          <p:nvPr userDrawn="1">
            <p:custDataLst>
              <p:tags r:id="rId2"/>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日期占位符 2"/>
          <p:cNvSpPr>
            <a:spLocks noGrp="1"/>
          </p:cNvSpPr>
          <p:nvPr userDrawn="1">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4"/>
            </p:custDataLst>
          </p:nvPr>
        </p:nvSpPr>
        <p:spPr/>
        <p:txBody>
          <a:body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标题 6"/>
          <p:cNvSpPr>
            <a:spLocks noGrp="1"/>
          </p:cNvSpPr>
          <p:nvPr>
            <p:ph type="title"/>
            <p:custDataLst>
              <p:tags r:id="rId6"/>
            </p:custDataLst>
          </p:nvPr>
        </p:nvSpPr>
        <p:spPr/>
        <p:txBody>
          <a:bodyPr/>
          <a:lstStyle/>
          <a:p>
            <a:r>
              <a:rPr lang="zh-CN" altLang="en-US"/>
              <a:t>单击此处编辑母版标题样式</a:t>
            </a:r>
          </a:p>
        </p:txBody>
      </p:sp>
    </p:spTree>
    <p:extLst>
      <p:ext uri="{BB962C8B-B14F-4D97-AF65-F5344CB8AC3E}">
        <p14:creationId xmlns:p14="http://schemas.microsoft.com/office/powerpoint/2010/main" val="1740666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24" name="矩形 23"/>
          <p:cNvSpPr/>
          <p:nvPr userDrawn="1">
            <p:custDataLst>
              <p:tags r:id="rId1"/>
            </p:custDataLst>
          </p:nvPr>
        </p:nvSpPr>
        <p:spPr>
          <a:xfrm>
            <a:off x="257175" y="285750"/>
            <a:ext cx="11677650" cy="62960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25" name="组合 24"/>
          <p:cNvGrpSpPr/>
          <p:nvPr userDrawn="1">
            <p:custDataLst>
              <p:tags r:id="rId2"/>
            </p:custDataLst>
          </p:nvPr>
        </p:nvGrpSpPr>
        <p:grpSpPr>
          <a:xfrm>
            <a:off x="11148695" y="6413500"/>
            <a:ext cx="950595" cy="316865"/>
            <a:chOff x="0" y="3623101"/>
            <a:chExt cx="1405715" cy="468548"/>
          </a:xfrm>
        </p:grpSpPr>
        <p:sp>
          <p:nvSpPr>
            <p:cNvPr id="27" name="菱形 26"/>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菱形 27"/>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五边形 4"/>
          <p:cNvSpPr/>
          <p:nvPr userDrawn="1">
            <p:custDataLst>
              <p:tags r:id="rId3"/>
            </p:custDataLst>
          </p:nvPr>
        </p:nvSpPr>
        <p:spPr>
          <a:xfrm rot="5400000">
            <a:off x="660400" y="231775"/>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1281600" y="1249200"/>
            <a:ext cx="9626400" cy="723600"/>
          </a:xfrm>
        </p:spPr>
        <p:txBody>
          <a:bodyPr lIns="90000" tIns="46800" rIns="90000" bIns="46800" anchor="ctr">
            <a:normAutofit/>
          </a:bodyPr>
          <a:lstStyle>
            <a:lvl1pPr marL="0" indent="0">
              <a:buFont typeface="Arial" panose="020B0604020202020204" pitchFamily="34" charset="0"/>
              <a:buNone/>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userDrawn="1">
            <p:ph sz="quarter" idx="13"/>
            <p:custDataLst>
              <p:tags r:id="rId5"/>
            </p:custDataLst>
          </p:nvPr>
        </p:nvSpPr>
        <p:spPr>
          <a:xfrm>
            <a:off x="1281113" y="2163600"/>
            <a:ext cx="9626600" cy="3445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5478874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1"/>
            <a:ext cx="4823460" cy="685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16" name="组合 15"/>
          <p:cNvGrpSpPr/>
          <p:nvPr userDrawn="1">
            <p:custDataLst>
              <p:tags r:id="rId2"/>
            </p:custDataLst>
          </p:nvPr>
        </p:nvGrpSpPr>
        <p:grpSpPr>
          <a:xfrm>
            <a:off x="11598910" y="6433185"/>
            <a:ext cx="450850" cy="149860"/>
            <a:chOff x="0" y="3623101"/>
            <a:chExt cx="1405715" cy="468548"/>
          </a:xfrm>
        </p:grpSpPr>
        <p:sp>
          <p:nvSpPr>
            <p:cNvPr id="18" name="菱形 17"/>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583200" y="629920"/>
            <a:ext cx="3960000" cy="1022480"/>
          </a:xfrm>
        </p:spPr>
        <p:txBody>
          <a:bodyPr lIns="90000" tIns="46800" rIns="90000" bIns="46800" anchor="ctr">
            <a:normAutofit/>
          </a:bodyPr>
          <a:lstStyle>
            <a:lvl1pPr marL="0" indent="0">
              <a:buFont typeface="Arial" panose="020B0604020202020204" pitchFamily="34" charset="0"/>
              <a:buNone/>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编辑标题</a:t>
            </a:r>
          </a:p>
        </p:txBody>
      </p:sp>
      <p:sp>
        <p:nvSpPr>
          <p:cNvPr id="3" name="日期占位符 2"/>
          <p:cNvSpPr>
            <a:spLocks noGrp="1"/>
          </p:cNvSpPr>
          <p:nvPr userDrawn="1">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dirty="0"/>
          </a:p>
        </p:txBody>
      </p:sp>
      <p:sp>
        <p:nvSpPr>
          <p:cNvPr id="4" name="页脚占位符 3"/>
          <p:cNvSpPr>
            <a:spLocks noGrp="1"/>
          </p:cNvSpPr>
          <p:nvPr userDrawn="1">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8"/>
            </p:custDataLst>
          </p:nvPr>
        </p:nvSpPr>
        <p:spPr>
          <a:xfrm>
            <a:off x="586800" y="1764000"/>
            <a:ext cx="3956400" cy="4093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userDrawn="1">
            <p:ph sz="quarter" idx="14"/>
            <p:custDataLst>
              <p:tags r:id="rId9"/>
            </p:custDataLst>
          </p:nvPr>
        </p:nvSpPr>
        <p:spPr>
          <a:xfrm>
            <a:off x="5101200" y="769938"/>
            <a:ext cx="6480000" cy="5087937"/>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101127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3" name="组合 22"/>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12000" y="689418"/>
            <a:ext cx="10976400" cy="718182"/>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3243006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1" name="组合 20"/>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04800" y="579120"/>
            <a:ext cx="10976400" cy="655680"/>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9"/>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extLst>
      <p:ext uri="{BB962C8B-B14F-4D97-AF65-F5344CB8AC3E}">
        <p14:creationId xmlns:p14="http://schemas.microsoft.com/office/powerpoint/2010/main" val="31369807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2"/>
            </p:custDataLst>
          </p:nvPr>
        </p:nvSpPr>
        <p:spPr>
          <a:xfrm>
            <a:off x="579600" y="237600"/>
            <a:ext cx="11037600" cy="441964"/>
          </a:xfrm>
        </p:spPr>
        <p:txBody>
          <a:bodyPr lIns="90000" tIns="46800" rIns="90000" bIns="46800">
            <a:normAutofit/>
          </a:bodyPr>
          <a:lstStyle>
            <a:lvl1pPr marL="0" indent="0">
              <a:buFont typeface="Arial" panose="020B0604020202020204" pitchFamily="34" charset="0"/>
              <a:buNone/>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579600" y="1663200"/>
            <a:ext cx="53424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6242400" y="1663200"/>
            <a:ext cx="53676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572400" y="4816800"/>
            <a:ext cx="53424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grpSp>
        <p:nvGrpSpPr>
          <p:cNvPr id="19" name="组合 18"/>
          <p:cNvGrpSpPr/>
          <p:nvPr userDrawn="1">
            <p:custDataLst>
              <p:tags r:id="rId10"/>
            </p:custDataLst>
          </p:nvPr>
        </p:nvGrpSpPr>
        <p:grpSpPr>
          <a:xfrm flipH="1">
            <a:off x="11129043" y="317149"/>
            <a:ext cx="976314" cy="307818"/>
            <a:chOff x="7177184" y="4307561"/>
            <a:chExt cx="976314" cy="307818"/>
          </a:xfrm>
        </p:grpSpPr>
        <p:sp>
          <p:nvSpPr>
            <p:cNvPr id="6" name="等腰三角形 5"/>
            <p:cNvSpPr/>
            <p:nvPr userDrawn="1">
              <p:custDataLst>
                <p:tags r:id="rId11"/>
              </p:custDataLst>
            </p:nvPr>
          </p:nvSpPr>
          <p:spPr>
            <a:xfrm rot="5400000" flipH="1">
              <a:off x="788701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2" name="等腰三角形 5"/>
            <p:cNvSpPr/>
            <p:nvPr userDrawn="1">
              <p:custDataLst>
                <p:tags r:id="rId12"/>
              </p:custDataLst>
            </p:nvPr>
          </p:nvSpPr>
          <p:spPr>
            <a:xfrm rot="5400000" flipH="1">
              <a:off x="751143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4" name="等腰三角形 5"/>
            <p:cNvSpPr/>
            <p:nvPr userDrawn="1">
              <p:custDataLst>
                <p:tags r:id="rId13"/>
              </p:custDataLst>
            </p:nvPr>
          </p:nvSpPr>
          <p:spPr>
            <a:xfrm rot="5400000" flipH="1">
              <a:off x="713585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grpSp>
    </p:spTree>
    <p:extLst>
      <p:ext uri="{BB962C8B-B14F-4D97-AF65-F5344CB8AC3E}">
        <p14:creationId xmlns:p14="http://schemas.microsoft.com/office/powerpoint/2010/main" val="11511882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7" name="圆角矩形 7"/>
          <p:cNvSpPr/>
          <p:nvPr userDrawn="1">
            <p:custDataLst>
              <p:tags r:id="rId1"/>
            </p:custDataLst>
          </p:nvPr>
        </p:nvSpPr>
        <p:spPr>
          <a:xfrm>
            <a:off x="193040" y="182880"/>
            <a:ext cx="11805285" cy="6491605"/>
          </a:xfrm>
          <a:prstGeom prst="roundRect">
            <a:avLst>
              <a:gd name="adj" fmla="val 17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0" name="矩形 9"/>
          <p:cNvSpPr/>
          <p:nvPr userDrawn="1">
            <p:custDataLst>
              <p:tags r:id="rId2"/>
            </p:custDataLst>
          </p:nvPr>
        </p:nvSpPr>
        <p:spPr>
          <a:xfrm>
            <a:off x="0" y="98638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12" name="五边形 4"/>
          <p:cNvSpPr/>
          <p:nvPr userDrawn="1">
            <p:custDataLst>
              <p:tags r:id="rId3"/>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五边形 6"/>
          <p:cNvSpPr/>
          <p:nvPr userDrawn="1">
            <p:custDataLst>
              <p:tags r:id="rId4"/>
            </p:custDataLst>
          </p:nvPr>
        </p:nvSpPr>
        <p:spPr>
          <a:xfrm rot="16200000" flipV="1">
            <a:off x="5792470" y="5731510"/>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5"/>
            </p:custDataLst>
          </p:nvPr>
        </p:nvSpPr>
        <p:spPr>
          <a:xfrm>
            <a:off x="1522800" y="1818640"/>
            <a:ext cx="9144000" cy="1907360"/>
          </a:xfrm>
        </p:spPr>
        <p:txBody>
          <a:bodyPr lIns="90000" tIns="46800" rIns="90000" bIns="46800" anchor="b">
            <a:normAutofit/>
          </a:bodyPr>
          <a:lstStyle>
            <a:lvl1pPr marL="0" indent="0" algn="ctr">
              <a:buFont typeface="Arial" panose="020B0604020202020204" pitchFamily="34" charset="0"/>
              <a:buNone/>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9"/>
            </p:custDataLst>
          </p:nvPr>
        </p:nvSpPr>
        <p:spPr>
          <a:xfrm>
            <a:off x="1522413" y="3862800"/>
            <a:ext cx="9144000" cy="1656000"/>
          </a:xfrm>
        </p:spPr>
        <p:txBody>
          <a:bodyPr lIns="90000" tIns="46800" rIns="90000" bIns="46800">
            <a:normAutofit/>
          </a:bodyPr>
          <a:lstStyle>
            <a:lvl1pPr marL="0" indent="0" algn="ctr">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extLst>
      <p:ext uri="{BB962C8B-B14F-4D97-AF65-F5344CB8AC3E}">
        <p14:creationId xmlns:p14="http://schemas.microsoft.com/office/powerpoint/2010/main" val="3377905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结束页_1_3">
    <p:spTree>
      <p:nvGrpSpPr>
        <p:cNvPr id="1" name=""/>
        <p:cNvGrpSpPr/>
        <p:nvPr/>
      </p:nvGrpSpPr>
      <p:grpSpPr>
        <a:xfrm>
          <a:off x="0" y="0"/>
          <a:ext cx="0" cy="0"/>
          <a:chOff x="0" y="0"/>
          <a:chExt cx="0" cy="0"/>
        </a:xfrm>
      </p:grpSpPr>
      <p:sp>
        <p:nvSpPr>
          <p:cNvPr id="8" name="页脚占位符 4"/>
          <p:cNvSpPr>
            <a:spLocks noGrp="1"/>
          </p:cNvSpPr>
          <p:nvPr>
            <p:ph type="ftr" sz="quarter" idx="16385"/>
            <p:custDataLst>
              <p:tags r:id="rId1"/>
            </p:custDataLst>
          </p:nvPr>
        </p:nvSpPr>
        <p:spPr/>
        <p:txBody>
          <a:bodyPr/>
          <a:lstStyle/>
          <a:p>
            <a:endParaRPr lang="zh-CN" altLang="en-US"/>
          </a:p>
        </p:txBody>
      </p:sp>
      <p:sp>
        <p:nvSpPr>
          <p:cNvPr id="9" name="灯片编号占位符 5"/>
          <p:cNvSpPr>
            <a:spLocks noGrp="1"/>
          </p:cNvSpPr>
          <p:nvPr>
            <p:ph type="sldNum" sz="quarter" idx="16386"/>
            <p:custDataLst>
              <p:tags r:id="rId2"/>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
        <p:nvSpPr>
          <p:cNvPr id="153" name="任意多边形: 形状 37"/>
          <p:cNvSpPr/>
          <p:nvPr userDrawn="1">
            <p:custDataLst>
              <p:tags r:id="rId3"/>
            </p:custDataLst>
          </p:nvPr>
        </p:nvSpPr>
        <p:spPr>
          <a:xfrm>
            <a:off x="0" y="431609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7" name="任意多边形: 形状 37"/>
          <p:cNvSpPr/>
          <p:nvPr userDrawn="1">
            <p:custDataLst>
              <p:tags r:id="rId4"/>
            </p:custDataLst>
          </p:nvPr>
        </p:nvSpPr>
        <p:spPr>
          <a:xfrm>
            <a:off x="0" y="451167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8" name="任意多边形: 形状 37"/>
          <p:cNvSpPr/>
          <p:nvPr userDrawn="1">
            <p:custDataLst>
              <p:tags r:id="rId5"/>
            </p:custDataLst>
          </p:nvPr>
        </p:nvSpPr>
        <p:spPr>
          <a:xfrm>
            <a:off x="0" y="470789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9" name="任意多边形: 形状 37"/>
          <p:cNvSpPr/>
          <p:nvPr userDrawn="1">
            <p:custDataLst>
              <p:tags r:id="rId6"/>
            </p:custDataLst>
          </p:nvPr>
        </p:nvSpPr>
        <p:spPr>
          <a:xfrm>
            <a:off x="0" y="490347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0" name="任意多边形: 形状 37"/>
          <p:cNvSpPr/>
          <p:nvPr userDrawn="1">
            <p:custDataLst>
              <p:tags r:id="rId7"/>
            </p:custDataLst>
          </p:nvPr>
        </p:nvSpPr>
        <p:spPr>
          <a:xfrm>
            <a:off x="0" y="509968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1" name="任意多边形: 形状 37"/>
          <p:cNvSpPr/>
          <p:nvPr userDrawn="1">
            <p:custDataLst>
              <p:tags r:id="rId8"/>
            </p:custDataLst>
          </p:nvPr>
        </p:nvSpPr>
        <p:spPr>
          <a:xfrm>
            <a:off x="0" y="529526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2" name="任意多边形: 形状 37"/>
          <p:cNvSpPr/>
          <p:nvPr userDrawn="1">
            <p:custDataLst>
              <p:tags r:id="rId9"/>
            </p:custDataLst>
          </p:nvPr>
        </p:nvSpPr>
        <p:spPr>
          <a:xfrm>
            <a:off x="0" y="549148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3" name="任意多边形: 形状 37"/>
          <p:cNvSpPr/>
          <p:nvPr userDrawn="1">
            <p:custDataLst>
              <p:tags r:id="rId10"/>
            </p:custDataLst>
          </p:nvPr>
        </p:nvSpPr>
        <p:spPr>
          <a:xfrm>
            <a:off x="0" y="568706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4" name="任意多边形: 形状 37"/>
          <p:cNvSpPr/>
          <p:nvPr userDrawn="1">
            <p:custDataLst>
              <p:tags r:id="rId11"/>
            </p:custDataLst>
          </p:nvPr>
        </p:nvSpPr>
        <p:spPr>
          <a:xfrm>
            <a:off x="0" y="588264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5" name="任意多边形: 形状 37"/>
          <p:cNvSpPr/>
          <p:nvPr userDrawn="1">
            <p:custDataLst>
              <p:tags r:id="rId12"/>
            </p:custDataLst>
          </p:nvPr>
        </p:nvSpPr>
        <p:spPr>
          <a:xfrm>
            <a:off x="0" y="607885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6" name="任意多边形: 形状 37"/>
          <p:cNvSpPr/>
          <p:nvPr userDrawn="1">
            <p:custDataLst>
              <p:tags r:id="rId13"/>
            </p:custDataLst>
          </p:nvPr>
        </p:nvSpPr>
        <p:spPr>
          <a:xfrm>
            <a:off x="0" y="627443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7" name="任意多边形: 形状 37"/>
          <p:cNvSpPr/>
          <p:nvPr userDrawn="1">
            <p:custDataLst>
              <p:tags r:id="rId14"/>
            </p:custDataLst>
          </p:nvPr>
        </p:nvSpPr>
        <p:spPr>
          <a:xfrm>
            <a:off x="0" y="647065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8" name="任意多边形: 形状 37"/>
          <p:cNvSpPr/>
          <p:nvPr userDrawn="1">
            <p:custDataLst>
              <p:tags r:id="rId15"/>
            </p:custDataLst>
          </p:nvPr>
        </p:nvSpPr>
        <p:spPr>
          <a:xfrm>
            <a:off x="0" y="666623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90" name="日期占位符 189"/>
          <p:cNvSpPr>
            <a:spLocks noGrp="1"/>
          </p:cNvSpPr>
          <p:nvPr userDrawn="1">
            <p:ph type="dt" sz="half" idx="16387"/>
            <p:custDataLst>
              <p:tags r:id="rId16"/>
            </p:custDataLst>
          </p:nvPr>
        </p:nvSpPr>
        <p:spPr/>
        <p:txBody>
          <a:bodyPr wrap="square">
            <a:normAutofit/>
          </a:bodyPr>
          <a:lstStyle/>
          <a:p>
            <a:fld id="{5592522B-0F24-4480-B9DD-A9474A6880D6}" type="datetimeFigureOut">
              <a:rPr lang="zh-CN" altLang="en-US" smtClean="0"/>
              <a:t>2025/9/6</a:t>
            </a:fld>
            <a:endParaRPr lang="zh-CN" altLang="en-US"/>
          </a:p>
        </p:txBody>
      </p:sp>
      <p:sp>
        <p:nvSpPr>
          <p:cNvPr id="62" name="任意多边形: 形状 306"/>
          <p:cNvSpPr/>
          <p:nvPr userDrawn="1">
            <p:custDataLst>
              <p:tags r:id="rId17"/>
            </p:custDataLst>
          </p:nvPr>
        </p:nvSpPr>
        <p:spPr>
          <a:xfrm>
            <a:off x="226695" y="6675755"/>
            <a:ext cx="290830" cy="182245"/>
          </a:xfrm>
          <a:custGeom>
            <a:avLst/>
            <a:gdLst>
              <a:gd name="connsiteX0" fmla="*/ 0 w 458"/>
              <a:gd name="connsiteY0" fmla="*/ 287 h 287"/>
              <a:gd name="connsiteX1" fmla="*/ 458 w 458"/>
              <a:gd name="connsiteY1" fmla="*/ 0 h 287"/>
            </a:gdLst>
            <a:ahLst/>
            <a:cxnLst>
              <a:cxn ang="0">
                <a:pos x="connsiteX0" y="connsiteY0"/>
              </a:cxn>
              <a:cxn ang="0">
                <a:pos x="connsiteX1" y="connsiteY1"/>
              </a:cxn>
            </a:cxnLst>
            <a:rect l="l" t="t" r="r" b="b"/>
            <a:pathLst>
              <a:path w="458" h="287">
                <a:moveTo>
                  <a:pt x="0" y="287"/>
                </a:moveTo>
                <a:lnTo>
                  <a:pt x="458"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任意多边形: 形状 307"/>
          <p:cNvSpPr/>
          <p:nvPr userDrawn="1">
            <p:custDataLst>
              <p:tags r:id="rId18"/>
            </p:custDataLst>
          </p:nvPr>
        </p:nvSpPr>
        <p:spPr>
          <a:xfrm>
            <a:off x="5168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7" name="任意多边形: 形状 307"/>
          <p:cNvSpPr/>
          <p:nvPr userDrawn="1">
            <p:custDataLst>
              <p:tags r:id="rId19"/>
            </p:custDataLst>
          </p:nvPr>
        </p:nvSpPr>
        <p:spPr>
          <a:xfrm>
            <a:off x="22542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8" name="任意多边形: 形状 307"/>
          <p:cNvSpPr/>
          <p:nvPr userDrawn="1">
            <p:custDataLst>
              <p:tags r:id="rId20"/>
            </p:custDataLst>
          </p:nvPr>
        </p:nvSpPr>
        <p:spPr>
          <a:xfrm>
            <a:off x="25438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9" name="任意多边形: 形状 307"/>
          <p:cNvSpPr/>
          <p:nvPr userDrawn="1">
            <p:custDataLst>
              <p:tags r:id="rId21"/>
            </p:custDataLst>
          </p:nvPr>
        </p:nvSpPr>
        <p:spPr>
          <a:xfrm>
            <a:off x="28333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1" name="任意多边形: 形状 307"/>
          <p:cNvSpPr/>
          <p:nvPr userDrawn="1">
            <p:custDataLst>
              <p:tags r:id="rId22"/>
            </p:custDataLst>
          </p:nvPr>
        </p:nvSpPr>
        <p:spPr>
          <a:xfrm>
            <a:off x="19646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2" name="任意多边形: 形状 307"/>
          <p:cNvSpPr/>
          <p:nvPr userDrawn="1">
            <p:custDataLst>
              <p:tags r:id="rId23"/>
            </p:custDataLst>
          </p:nvPr>
        </p:nvSpPr>
        <p:spPr>
          <a:xfrm>
            <a:off x="167513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3" name="任意多边形: 形状 307"/>
          <p:cNvSpPr/>
          <p:nvPr userDrawn="1">
            <p:custDataLst>
              <p:tags r:id="rId24"/>
            </p:custDataLst>
          </p:nvPr>
        </p:nvSpPr>
        <p:spPr>
          <a:xfrm>
            <a:off x="13855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4" name="任意多边形: 形状 307"/>
          <p:cNvSpPr/>
          <p:nvPr userDrawn="1">
            <p:custDataLst>
              <p:tags r:id="rId25"/>
            </p:custDataLst>
          </p:nvPr>
        </p:nvSpPr>
        <p:spPr>
          <a:xfrm>
            <a:off x="10960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5" name="任意多边形: 形状 307"/>
          <p:cNvSpPr/>
          <p:nvPr userDrawn="1">
            <p:custDataLst>
              <p:tags r:id="rId26"/>
            </p:custDataLst>
          </p:nvPr>
        </p:nvSpPr>
        <p:spPr>
          <a:xfrm>
            <a:off x="8064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 name="任意多边形: 形状 6"/>
          <p:cNvSpPr/>
          <p:nvPr userDrawn="1">
            <p:custDataLst>
              <p:tags r:id="rId27"/>
            </p:custDataLst>
          </p:nvPr>
        </p:nvSpPr>
        <p:spPr>
          <a:xfrm>
            <a:off x="7814669" y="530037"/>
            <a:ext cx="4377332" cy="4740989"/>
          </a:xfrm>
          <a:custGeom>
            <a:avLst/>
            <a:gdLst>
              <a:gd name="connsiteX0" fmla="*/ 3211740 w 4377332"/>
              <a:gd name="connsiteY0" fmla="*/ 0 h 4740989"/>
              <a:gd name="connsiteX1" fmla="*/ 4377332 w 4377332"/>
              <a:gd name="connsiteY1" fmla="*/ 726262 h 4740989"/>
              <a:gd name="connsiteX2" fmla="*/ 4377331 w 4377332"/>
              <a:gd name="connsiteY2" fmla="*/ 4740989 h 4740989"/>
              <a:gd name="connsiteX3" fmla="*/ 0 w 4377332"/>
              <a:gd name="connsiteY3" fmla="*/ 2015453 h 4740989"/>
              <a:gd name="connsiteX4" fmla="*/ 3211740 w 4377332"/>
              <a:gd name="connsiteY4" fmla="*/ 0 h 4740989"/>
              <a:gd name="connsiteX0-1" fmla="*/ 3211740 w 4704771"/>
              <a:gd name="connsiteY0-2" fmla="*/ 0 h 4745229"/>
              <a:gd name="connsiteX1-3" fmla="*/ 4377332 w 4704771"/>
              <a:gd name="connsiteY1-4" fmla="*/ 726262 h 4745229"/>
              <a:gd name="connsiteX2-5" fmla="*/ 4386856 w 4704771"/>
              <a:gd name="connsiteY2-6" fmla="*/ 2594163 h 4745229"/>
              <a:gd name="connsiteX3-7" fmla="*/ 4377331 w 4704771"/>
              <a:gd name="connsiteY3-8" fmla="*/ 4740989 h 4745229"/>
              <a:gd name="connsiteX4-9" fmla="*/ 0 w 4704771"/>
              <a:gd name="connsiteY4-10" fmla="*/ 2015453 h 4745229"/>
              <a:gd name="connsiteX5" fmla="*/ 3211740 w 4704771"/>
              <a:gd name="connsiteY5" fmla="*/ 0 h 4745229"/>
              <a:gd name="connsiteX0-11" fmla="*/ 4386856 w 4704771"/>
              <a:gd name="connsiteY0-12" fmla="*/ 2594163 h 4745229"/>
              <a:gd name="connsiteX1-13" fmla="*/ 4377331 w 4704771"/>
              <a:gd name="connsiteY1-14" fmla="*/ 4740989 h 4745229"/>
              <a:gd name="connsiteX2-15" fmla="*/ 0 w 4704771"/>
              <a:gd name="connsiteY2-16" fmla="*/ 2015453 h 4745229"/>
              <a:gd name="connsiteX3-17" fmla="*/ 3211740 w 4704771"/>
              <a:gd name="connsiteY3-18" fmla="*/ 0 h 4745229"/>
              <a:gd name="connsiteX4-19" fmla="*/ 4377332 w 4704771"/>
              <a:gd name="connsiteY4-20" fmla="*/ 726262 h 4745229"/>
              <a:gd name="connsiteX5-21" fmla="*/ 4478296 w 4704771"/>
              <a:gd name="connsiteY5-22" fmla="*/ 2685603 h 4745229"/>
              <a:gd name="connsiteX0-23" fmla="*/ 4386856 w 4704771"/>
              <a:gd name="connsiteY0-24" fmla="*/ 2594163 h 4745229"/>
              <a:gd name="connsiteX1-25" fmla="*/ 4377331 w 4704771"/>
              <a:gd name="connsiteY1-26" fmla="*/ 4740989 h 4745229"/>
              <a:gd name="connsiteX2-27" fmla="*/ 0 w 4704771"/>
              <a:gd name="connsiteY2-28" fmla="*/ 2015453 h 4745229"/>
              <a:gd name="connsiteX3-29" fmla="*/ 3211740 w 4704771"/>
              <a:gd name="connsiteY3-30" fmla="*/ 0 h 4745229"/>
              <a:gd name="connsiteX4-31" fmla="*/ 4377332 w 4704771"/>
              <a:gd name="connsiteY4-32" fmla="*/ 726262 h 4745229"/>
              <a:gd name="connsiteX0-33" fmla="*/ 4377331 w 4377332"/>
              <a:gd name="connsiteY0-34" fmla="*/ 4740989 h 4740989"/>
              <a:gd name="connsiteX1-35" fmla="*/ 0 w 4377332"/>
              <a:gd name="connsiteY1-36" fmla="*/ 2015453 h 4740989"/>
              <a:gd name="connsiteX2-37" fmla="*/ 3211740 w 4377332"/>
              <a:gd name="connsiteY2-38" fmla="*/ 0 h 4740989"/>
              <a:gd name="connsiteX3-39" fmla="*/ 4377332 w 4377332"/>
              <a:gd name="connsiteY3-40" fmla="*/ 726262 h 4740989"/>
            </a:gdLst>
            <a:ahLst/>
            <a:cxnLst>
              <a:cxn ang="0">
                <a:pos x="connsiteX0-1" y="connsiteY0-2"/>
              </a:cxn>
              <a:cxn ang="0">
                <a:pos x="connsiteX1-3" y="connsiteY1-4"/>
              </a:cxn>
              <a:cxn ang="0">
                <a:pos x="connsiteX2-5" y="connsiteY2-6"/>
              </a:cxn>
              <a:cxn ang="0">
                <a:pos x="connsiteX3-7" y="connsiteY3-8"/>
              </a:cxn>
            </a:cxnLst>
            <a:rect l="l" t="t" r="r" b="b"/>
            <a:pathLst>
              <a:path w="4377332" h="4740989">
                <a:moveTo>
                  <a:pt x="4377331" y="4740989"/>
                </a:moveTo>
                <a:lnTo>
                  <a:pt x="0" y="2015453"/>
                </a:lnTo>
                <a:lnTo>
                  <a:pt x="3211740" y="0"/>
                </a:lnTo>
                <a:lnTo>
                  <a:pt x="4377332" y="72626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2" name="任意多边形: 形状 11"/>
          <p:cNvSpPr/>
          <p:nvPr userDrawn="1">
            <p:custDataLst>
              <p:tags r:id="rId28"/>
            </p:custDataLst>
          </p:nvPr>
        </p:nvSpPr>
        <p:spPr>
          <a:xfrm>
            <a:off x="7810225" y="782766"/>
            <a:ext cx="4381776" cy="4743756"/>
          </a:xfrm>
          <a:custGeom>
            <a:avLst/>
            <a:gdLst>
              <a:gd name="connsiteX0" fmla="*/ 3211739 w 4381776"/>
              <a:gd name="connsiteY0" fmla="*/ 0 h 4743756"/>
              <a:gd name="connsiteX1" fmla="*/ 4381776 w 4381776"/>
              <a:gd name="connsiteY1" fmla="*/ 729032 h 4743756"/>
              <a:gd name="connsiteX2" fmla="*/ 4381776 w 4381776"/>
              <a:gd name="connsiteY2" fmla="*/ 4743756 h 4743756"/>
              <a:gd name="connsiteX3" fmla="*/ 0 w 4381776"/>
              <a:gd name="connsiteY3" fmla="*/ 2015454 h 4743756"/>
              <a:gd name="connsiteX4" fmla="*/ 3211739 w 4381776"/>
              <a:gd name="connsiteY4" fmla="*/ 0 h 4743756"/>
              <a:gd name="connsiteX0-1" fmla="*/ 3211739 w 4391300"/>
              <a:gd name="connsiteY0-2" fmla="*/ 0 h 4743756"/>
              <a:gd name="connsiteX1-3" fmla="*/ 4381776 w 4391300"/>
              <a:gd name="connsiteY1-4" fmla="*/ 729032 h 4743756"/>
              <a:gd name="connsiteX2-5" fmla="*/ 4391300 w 4391300"/>
              <a:gd name="connsiteY2-6" fmla="*/ 2103309 h 4743756"/>
              <a:gd name="connsiteX3-7" fmla="*/ 4381776 w 4391300"/>
              <a:gd name="connsiteY3-8" fmla="*/ 4743756 h 4743756"/>
              <a:gd name="connsiteX4-9" fmla="*/ 0 w 4391300"/>
              <a:gd name="connsiteY4-10" fmla="*/ 2015454 h 4743756"/>
              <a:gd name="connsiteX5" fmla="*/ 3211739 w 4391300"/>
              <a:gd name="connsiteY5" fmla="*/ 0 h 4743756"/>
              <a:gd name="connsiteX0-11" fmla="*/ 4391300 w 4482740"/>
              <a:gd name="connsiteY0-12" fmla="*/ 2103309 h 4743756"/>
              <a:gd name="connsiteX1-13" fmla="*/ 4381776 w 4482740"/>
              <a:gd name="connsiteY1-14" fmla="*/ 4743756 h 4743756"/>
              <a:gd name="connsiteX2-15" fmla="*/ 0 w 4482740"/>
              <a:gd name="connsiteY2-16" fmla="*/ 2015454 h 4743756"/>
              <a:gd name="connsiteX3-17" fmla="*/ 3211739 w 4482740"/>
              <a:gd name="connsiteY3-18" fmla="*/ 0 h 4743756"/>
              <a:gd name="connsiteX4-19" fmla="*/ 4381776 w 4482740"/>
              <a:gd name="connsiteY4-20" fmla="*/ 729032 h 4743756"/>
              <a:gd name="connsiteX5-21" fmla="*/ 4482740 w 4482740"/>
              <a:gd name="connsiteY5-22" fmla="*/ 2194749 h 4743756"/>
              <a:gd name="connsiteX0-23" fmla="*/ 4391300 w 4391300"/>
              <a:gd name="connsiteY0-24" fmla="*/ 2103309 h 4743756"/>
              <a:gd name="connsiteX1-25" fmla="*/ 4381776 w 4391300"/>
              <a:gd name="connsiteY1-26" fmla="*/ 4743756 h 4743756"/>
              <a:gd name="connsiteX2-27" fmla="*/ 0 w 4391300"/>
              <a:gd name="connsiteY2-28" fmla="*/ 2015454 h 4743756"/>
              <a:gd name="connsiteX3-29" fmla="*/ 3211739 w 4391300"/>
              <a:gd name="connsiteY3-30" fmla="*/ 0 h 4743756"/>
              <a:gd name="connsiteX4-31" fmla="*/ 4381776 w 4391300"/>
              <a:gd name="connsiteY4-32" fmla="*/ 729032 h 4743756"/>
              <a:gd name="connsiteX0-33" fmla="*/ 4381776 w 4381776"/>
              <a:gd name="connsiteY0-34" fmla="*/ 4743756 h 4743756"/>
              <a:gd name="connsiteX1-35" fmla="*/ 0 w 4381776"/>
              <a:gd name="connsiteY1-36" fmla="*/ 2015454 h 4743756"/>
              <a:gd name="connsiteX2-37" fmla="*/ 3211739 w 4381776"/>
              <a:gd name="connsiteY2-38" fmla="*/ 0 h 4743756"/>
              <a:gd name="connsiteX3-39" fmla="*/ 4381776 w 4381776"/>
              <a:gd name="connsiteY3-40" fmla="*/ 729032 h 4743756"/>
            </a:gdLst>
            <a:ahLst/>
            <a:cxnLst>
              <a:cxn ang="0">
                <a:pos x="connsiteX0-1" y="connsiteY0-2"/>
              </a:cxn>
              <a:cxn ang="0">
                <a:pos x="connsiteX1-3" y="connsiteY1-4"/>
              </a:cxn>
              <a:cxn ang="0">
                <a:pos x="connsiteX2-5" y="connsiteY2-6"/>
              </a:cxn>
              <a:cxn ang="0">
                <a:pos x="connsiteX3-7" y="connsiteY3-8"/>
              </a:cxn>
            </a:cxnLst>
            <a:rect l="l" t="t" r="r" b="b"/>
            <a:pathLst>
              <a:path w="4381776" h="4743756">
                <a:moveTo>
                  <a:pt x="4381776" y="4743756"/>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6" name="任意多边形: 形状 15"/>
          <p:cNvSpPr/>
          <p:nvPr userDrawn="1">
            <p:custDataLst>
              <p:tags r:id="rId29"/>
            </p:custDataLst>
          </p:nvPr>
        </p:nvSpPr>
        <p:spPr>
          <a:xfrm>
            <a:off x="7815305" y="1009463"/>
            <a:ext cx="4376696" cy="4740594"/>
          </a:xfrm>
          <a:custGeom>
            <a:avLst/>
            <a:gdLst>
              <a:gd name="connsiteX0" fmla="*/ 3211739 w 4376696"/>
              <a:gd name="connsiteY0" fmla="*/ 0 h 4740594"/>
              <a:gd name="connsiteX1" fmla="*/ 4376696 w 4376696"/>
              <a:gd name="connsiteY1" fmla="*/ 725866 h 4740594"/>
              <a:gd name="connsiteX2" fmla="*/ 4376696 w 4376696"/>
              <a:gd name="connsiteY2" fmla="*/ 4740594 h 4740594"/>
              <a:gd name="connsiteX3" fmla="*/ 0 w 4376696"/>
              <a:gd name="connsiteY3" fmla="*/ 2015453 h 4740594"/>
              <a:gd name="connsiteX4" fmla="*/ 3211739 w 4376696"/>
              <a:gd name="connsiteY4" fmla="*/ 0 h 4740594"/>
              <a:gd name="connsiteX0-1" fmla="*/ 3211739 w 4386220"/>
              <a:gd name="connsiteY0-2" fmla="*/ 0 h 4740594"/>
              <a:gd name="connsiteX1-3" fmla="*/ 4376696 w 4386220"/>
              <a:gd name="connsiteY1-4" fmla="*/ 725866 h 4740594"/>
              <a:gd name="connsiteX2-5" fmla="*/ 4386220 w 4386220"/>
              <a:gd name="connsiteY2-6" fmla="*/ 2190937 h 4740594"/>
              <a:gd name="connsiteX3-7" fmla="*/ 4376696 w 4386220"/>
              <a:gd name="connsiteY3-8" fmla="*/ 4740594 h 4740594"/>
              <a:gd name="connsiteX4-9" fmla="*/ 0 w 4386220"/>
              <a:gd name="connsiteY4-10" fmla="*/ 2015453 h 4740594"/>
              <a:gd name="connsiteX5" fmla="*/ 3211739 w 4386220"/>
              <a:gd name="connsiteY5" fmla="*/ 0 h 4740594"/>
              <a:gd name="connsiteX0-11" fmla="*/ 4386220 w 4477660"/>
              <a:gd name="connsiteY0-12" fmla="*/ 2190937 h 4740594"/>
              <a:gd name="connsiteX1-13" fmla="*/ 4376696 w 4477660"/>
              <a:gd name="connsiteY1-14" fmla="*/ 4740594 h 4740594"/>
              <a:gd name="connsiteX2-15" fmla="*/ 0 w 4477660"/>
              <a:gd name="connsiteY2-16" fmla="*/ 2015453 h 4740594"/>
              <a:gd name="connsiteX3-17" fmla="*/ 3211739 w 4477660"/>
              <a:gd name="connsiteY3-18" fmla="*/ 0 h 4740594"/>
              <a:gd name="connsiteX4-19" fmla="*/ 4376696 w 4477660"/>
              <a:gd name="connsiteY4-20" fmla="*/ 725866 h 4740594"/>
              <a:gd name="connsiteX5-21" fmla="*/ 4477660 w 4477660"/>
              <a:gd name="connsiteY5-22" fmla="*/ 2282377 h 4740594"/>
              <a:gd name="connsiteX0-23" fmla="*/ 4386220 w 4386220"/>
              <a:gd name="connsiteY0-24" fmla="*/ 2190937 h 4740594"/>
              <a:gd name="connsiteX1-25" fmla="*/ 4376696 w 4386220"/>
              <a:gd name="connsiteY1-26" fmla="*/ 4740594 h 4740594"/>
              <a:gd name="connsiteX2-27" fmla="*/ 0 w 4386220"/>
              <a:gd name="connsiteY2-28" fmla="*/ 2015453 h 4740594"/>
              <a:gd name="connsiteX3-29" fmla="*/ 3211739 w 4386220"/>
              <a:gd name="connsiteY3-30" fmla="*/ 0 h 4740594"/>
              <a:gd name="connsiteX4-31" fmla="*/ 4376696 w 4386220"/>
              <a:gd name="connsiteY4-32" fmla="*/ 725866 h 4740594"/>
              <a:gd name="connsiteX0-33" fmla="*/ 4376696 w 4376696"/>
              <a:gd name="connsiteY0-34" fmla="*/ 4740594 h 4740594"/>
              <a:gd name="connsiteX1-35" fmla="*/ 0 w 4376696"/>
              <a:gd name="connsiteY1-36" fmla="*/ 2015453 h 4740594"/>
              <a:gd name="connsiteX2-37" fmla="*/ 3211739 w 4376696"/>
              <a:gd name="connsiteY2-38" fmla="*/ 0 h 4740594"/>
              <a:gd name="connsiteX3-39" fmla="*/ 4376696 w 4376696"/>
              <a:gd name="connsiteY3-40" fmla="*/ 725866 h 4740594"/>
            </a:gdLst>
            <a:ahLst/>
            <a:cxnLst>
              <a:cxn ang="0">
                <a:pos x="connsiteX0-1" y="connsiteY0-2"/>
              </a:cxn>
              <a:cxn ang="0">
                <a:pos x="connsiteX1-3" y="connsiteY1-4"/>
              </a:cxn>
              <a:cxn ang="0">
                <a:pos x="connsiteX2-5" y="connsiteY2-6"/>
              </a:cxn>
              <a:cxn ang="0">
                <a:pos x="connsiteX3-7" y="connsiteY3-8"/>
              </a:cxn>
            </a:cxnLst>
            <a:rect l="l" t="t" r="r" b="b"/>
            <a:pathLst>
              <a:path w="4376696" h="4740594">
                <a:moveTo>
                  <a:pt x="4376696" y="4740594"/>
                </a:moveTo>
                <a:lnTo>
                  <a:pt x="0" y="2015453"/>
                </a:lnTo>
                <a:lnTo>
                  <a:pt x="3211739" y="0"/>
                </a:lnTo>
                <a:lnTo>
                  <a:pt x="4376696" y="72586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1" name="任意多边形: 形状 20"/>
          <p:cNvSpPr/>
          <p:nvPr userDrawn="1">
            <p:custDataLst>
              <p:tags r:id="rId30"/>
            </p:custDataLst>
          </p:nvPr>
        </p:nvSpPr>
        <p:spPr>
          <a:xfrm>
            <a:off x="7823560" y="1255841"/>
            <a:ext cx="4368441" cy="4735455"/>
          </a:xfrm>
          <a:custGeom>
            <a:avLst/>
            <a:gdLst>
              <a:gd name="connsiteX0" fmla="*/ 3211739 w 4368441"/>
              <a:gd name="connsiteY0" fmla="*/ 0 h 4735455"/>
              <a:gd name="connsiteX1" fmla="*/ 4368441 w 4368441"/>
              <a:gd name="connsiteY1" fmla="*/ 720724 h 4735455"/>
              <a:gd name="connsiteX2" fmla="*/ 4368440 w 4368441"/>
              <a:gd name="connsiteY2" fmla="*/ 4735455 h 4735455"/>
              <a:gd name="connsiteX3" fmla="*/ 0 w 4368441"/>
              <a:gd name="connsiteY3" fmla="*/ 2015455 h 4735455"/>
              <a:gd name="connsiteX4" fmla="*/ 3211739 w 4368441"/>
              <a:gd name="connsiteY4" fmla="*/ 0 h 4735455"/>
              <a:gd name="connsiteX0-1" fmla="*/ 3211739 w 4692028"/>
              <a:gd name="connsiteY0-2" fmla="*/ 0 h 4738800"/>
              <a:gd name="connsiteX1-3" fmla="*/ 4368441 w 4692028"/>
              <a:gd name="connsiteY1-4" fmla="*/ 720724 h 4738800"/>
              <a:gd name="connsiteX2-5" fmla="*/ 4368440 w 4692028"/>
              <a:gd name="connsiteY2-6" fmla="*/ 2535109 h 4738800"/>
              <a:gd name="connsiteX3-7" fmla="*/ 4368440 w 4692028"/>
              <a:gd name="connsiteY3-8" fmla="*/ 4735455 h 4738800"/>
              <a:gd name="connsiteX4-9" fmla="*/ 0 w 4692028"/>
              <a:gd name="connsiteY4-10" fmla="*/ 2015455 h 4738800"/>
              <a:gd name="connsiteX5" fmla="*/ 3211739 w 4692028"/>
              <a:gd name="connsiteY5" fmla="*/ 0 h 4738800"/>
              <a:gd name="connsiteX0-11" fmla="*/ 4368440 w 4692028"/>
              <a:gd name="connsiteY0-12" fmla="*/ 2535109 h 4738800"/>
              <a:gd name="connsiteX1-13" fmla="*/ 4368440 w 4692028"/>
              <a:gd name="connsiteY1-14" fmla="*/ 4735455 h 4738800"/>
              <a:gd name="connsiteX2-15" fmla="*/ 0 w 4692028"/>
              <a:gd name="connsiteY2-16" fmla="*/ 2015455 h 4738800"/>
              <a:gd name="connsiteX3-17" fmla="*/ 3211739 w 4692028"/>
              <a:gd name="connsiteY3-18" fmla="*/ 0 h 4738800"/>
              <a:gd name="connsiteX4-19" fmla="*/ 4368441 w 4692028"/>
              <a:gd name="connsiteY4-20" fmla="*/ 720724 h 4738800"/>
              <a:gd name="connsiteX5-21" fmla="*/ 4459880 w 4692028"/>
              <a:gd name="connsiteY5-22" fmla="*/ 2626549 h 4738800"/>
              <a:gd name="connsiteX0-23" fmla="*/ 4368440 w 4692028"/>
              <a:gd name="connsiteY0-24" fmla="*/ 2535109 h 4738800"/>
              <a:gd name="connsiteX1-25" fmla="*/ 4368440 w 4692028"/>
              <a:gd name="connsiteY1-26" fmla="*/ 4735455 h 4738800"/>
              <a:gd name="connsiteX2-27" fmla="*/ 0 w 4692028"/>
              <a:gd name="connsiteY2-28" fmla="*/ 2015455 h 4738800"/>
              <a:gd name="connsiteX3-29" fmla="*/ 3211739 w 4692028"/>
              <a:gd name="connsiteY3-30" fmla="*/ 0 h 4738800"/>
              <a:gd name="connsiteX4-31" fmla="*/ 4368441 w 4692028"/>
              <a:gd name="connsiteY4-32" fmla="*/ 720724 h 4738800"/>
              <a:gd name="connsiteX0-33" fmla="*/ 4368440 w 4368441"/>
              <a:gd name="connsiteY0-34" fmla="*/ 4735455 h 4735455"/>
              <a:gd name="connsiteX1-35" fmla="*/ 0 w 4368441"/>
              <a:gd name="connsiteY1-36" fmla="*/ 2015455 h 4735455"/>
              <a:gd name="connsiteX2-37" fmla="*/ 3211739 w 4368441"/>
              <a:gd name="connsiteY2-38" fmla="*/ 0 h 4735455"/>
              <a:gd name="connsiteX3-39" fmla="*/ 4368441 w 4368441"/>
              <a:gd name="connsiteY3-40" fmla="*/ 720724 h 4735455"/>
            </a:gdLst>
            <a:ahLst/>
            <a:cxnLst>
              <a:cxn ang="0">
                <a:pos x="connsiteX0-1" y="connsiteY0-2"/>
              </a:cxn>
              <a:cxn ang="0">
                <a:pos x="connsiteX1-3" y="connsiteY1-4"/>
              </a:cxn>
              <a:cxn ang="0">
                <a:pos x="connsiteX2-5" y="connsiteY2-6"/>
              </a:cxn>
              <a:cxn ang="0">
                <a:pos x="connsiteX3-7" y="connsiteY3-8"/>
              </a:cxn>
            </a:cxnLst>
            <a:rect l="l" t="t" r="r" b="b"/>
            <a:pathLst>
              <a:path w="4368441" h="4735455">
                <a:moveTo>
                  <a:pt x="4368440" y="4735455"/>
                </a:moveTo>
                <a:lnTo>
                  <a:pt x="0" y="2015455"/>
                </a:lnTo>
                <a:lnTo>
                  <a:pt x="3211739" y="0"/>
                </a:lnTo>
                <a:lnTo>
                  <a:pt x="4368441" y="720724"/>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6" name="任意多边形: 形状 25"/>
          <p:cNvSpPr/>
          <p:nvPr userDrawn="1">
            <p:custDataLst>
              <p:tags r:id="rId31"/>
            </p:custDataLst>
          </p:nvPr>
        </p:nvSpPr>
        <p:spPr>
          <a:xfrm>
            <a:off x="7810224" y="1502220"/>
            <a:ext cx="4381776" cy="4743758"/>
          </a:xfrm>
          <a:custGeom>
            <a:avLst/>
            <a:gdLst>
              <a:gd name="connsiteX0" fmla="*/ 3211739 w 4381776"/>
              <a:gd name="connsiteY0" fmla="*/ 0 h 4743758"/>
              <a:gd name="connsiteX1" fmla="*/ 4381776 w 4381776"/>
              <a:gd name="connsiteY1" fmla="*/ 729033 h 4743758"/>
              <a:gd name="connsiteX2" fmla="*/ 4381776 w 4381776"/>
              <a:gd name="connsiteY2" fmla="*/ 4743758 h 4743758"/>
              <a:gd name="connsiteX3" fmla="*/ 0 w 4381776"/>
              <a:gd name="connsiteY3" fmla="*/ 2015455 h 4743758"/>
              <a:gd name="connsiteX4" fmla="*/ 3211739 w 4381776"/>
              <a:gd name="connsiteY4" fmla="*/ 0 h 4743758"/>
              <a:gd name="connsiteX0-1" fmla="*/ 3211739 w 4381776"/>
              <a:gd name="connsiteY0-2" fmla="*/ 0 h 4743758"/>
              <a:gd name="connsiteX1-3" fmla="*/ 4381776 w 4381776"/>
              <a:gd name="connsiteY1-4" fmla="*/ 729033 h 4743758"/>
              <a:gd name="connsiteX2-5" fmla="*/ 4381776 w 4381776"/>
              <a:gd name="connsiteY2-6" fmla="*/ 2498280 h 4743758"/>
              <a:gd name="connsiteX3-7" fmla="*/ 4381776 w 4381776"/>
              <a:gd name="connsiteY3-8" fmla="*/ 4743758 h 4743758"/>
              <a:gd name="connsiteX4-9" fmla="*/ 0 w 4381776"/>
              <a:gd name="connsiteY4-10" fmla="*/ 2015455 h 4743758"/>
              <a:gd name="connsiteX5" fmla="*/ 3211739 w 4381776"/>
              <a:gd name="connsiteY5" fmla="*/ 0 h 4743758"/>
              <a:gd name="connsiteX0-11" fmla="*/ 4381776 w 4473216"/>
              <a:gd name="connsiteY0-12" fmla="*/ 2498280 h 4743758"/>
              <a:gd name="connsiteX1-13" fmla="*/ 4381776 w 4473216"/>
              <a:gd name="connsiteY1-14" fmla="*/ 4743758 h 4743758"/>
              <a:gd name="connsiteX2-15" fmla="*/ 0 w 4473216"/>
              <a:gd name="connsiteY2-16" fmla="*/ 2015455 h 4743758"/>
              <a:gd name="connsiteX3-17" fmla="*/ 3211739 w 4473216"/>
              <a:gd name="connsiteY3-18" fmla="*/ 0 h 4743758"/>
              <a:gd name="connsiteX4-19" fmla="*/ 4381776 w 4473216"/>
              <a:gd name="connsiteY4-20" fmla="*/ 729033 h 4743758"/>
              <a:gd name="connsiteX5-21" fmla="*/ 4473216 w 4473216"/>
              <a:gd name="connsiteY5-22" fmla="*/ 2589720 h 4743758"/>
              <a:gd name="connsiteX0-23" fmla="*/ 4381776 w 4381776"/>
              <a:gd name="connsiteY0-24" fmla="*/ 2498280 h 4743758"/>
              <a:gd name="connsiteX1-25" fmla="*/ 4381776 w 4381776"/>
              <a:gd name="connsiteY1-26" fmla="*/ 4743758 h 4743758"/>
              <a:gd name="connsiteX2-27" fmla="*/ 0 w 4381776"/>
              <a:gd name="connsiteY2-28" fmla="*/ 2015455 h 4743758"/>
              <a:gd name="connsiteX3-29" fmla="*/ 3211739 w 4381776"/>
              <a:gd name="connsiteY3-30" fmla="*/ 0 h 4743758"/>
              <a:gd name="connsiteX4-31" fmla="*/ 4381776 w 4381776"/>
              <a:gd name="connsiteY4-32" fmla="*/ 729033 h 4743758"/>
              <a:gd name="connsiteX0-33" fmla="*/ 4381776 w 4381776"/>
              <a:gd name="connsiteY0-34" fmla="*/ 4743758 h 4743758"/>
              <a:gd name="connsiteX1-35" fmla="*/ 0 w 4381776"/>
              <a:gd name="connsiteY1-36" fmla="*/ 2015455 h 4743758"/>
              <a:gd name="connsiteX2-37" fmla="*/ 3211739 w 4381776"/>
              <a:gd name="connsiteY2-38" fmla="*/ 0 h 4743758"/>
              <a:gd name="connsiteX3-39" fmla="*/ 4381776 w 4381776"/>
              <a:gd name="connsiteY3-40" fmla="*/ 729033 h 4743758"/>
            </a:gdLst>
            <a:ahLst/>
            <a:cxnLst>
              <a:cxn ang="0">
                <a:pos x="connsiteX0-1" y="connsiteY0-2"/>
              </a:cxn>
              <a:cxn ang="0">
                <a:pos x="connsiteX1-3" y="connsiteY1-4"/>
              </a:cxn>
              <a:cxn ang="0">
                <a:pos x="connsiteX2-5" y="connsiteY2-6"/>
              </a:cxn>
              <a:cxn ang="0">
                <a:pos x="connsiteX3-7" y="connsiteY3-8"/>
              </a:cxn>
            </a:cxnLst>
            <a:rect l="l" t="t" r="r" b="b"/>
            <a:pathLst>
              <a:path w="4381776" h="4743758">
                <a:moveTo>
                  <a:pt x="4381776" y="4743758"/>
                </a:moveTo>
                <a:lnTo>
                  <a:pt x="0" y="2015455"/>
                </a:lnTo>
                <a:lnTo>
                  <a:pt x="3211739"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1" name="任意多边形: 形状 30"/>
          <p:cNvSpPr/>
          <p:nvPr userDrawn="1">
            <p:custDataLst>
              <p:tags r:id="rId32"/>
            </p:custDataLst>
          </p:nvPr>
        </p:nvSpPr>
        <p:spPr>
          <a:xfrm>
            <a:off x="7810859" y="1747332"/>
            <a:ext cx="4381141" cy="4743362"/>
          </a:xfrm>
          <a:custGeom>
            <a:avLst/>
            <a:gdLst>
              <a:gd name="connsiteX0" fmla="*/ 3211739 w 4381141"/>
              <a:gd name="connsiteY0" fmla="*/ 0 h 4743362"/>
              <a:gd name="connsiteX1" fmla="*/ 4381141 w 4381141"/>
              <a:gd name="connsiteY1" fmla="*/ 728636 h 4743362"/>
              <a:gd name="connsiteX2" fmla="*/ 4381141 w 4381141"/>
              <a:gd name="connsiteY2" fmla="*/ 4743362 h 4743362"/>
              <a:gd name="connsiteX3" fmla="*/ 0 w 4381141"/>
              <a:gd name="connsiteY3" fmla="*/ 2015454 h 4743362"/>
              <a:gd name="connsiteX4" fmla="*/ 3211739 w 4381141"/>
              <a:gd name="connsiteY4" fmla="*/ 0 h 4743362"/>
              <a:gd name="connsiteX0-1" fmla="*/ 3211739 w 4390666"/>
              <a:gd name="connsiteY0-2" fmla="*/ 0 h 4743362"/>
              <a:gd name="connsiteX1-3" fmla="*/ 4381141 w 4390666"/>
              <a:gd name="connsiteY1-4" fmla="*/ 728636 h 4743362"/>
              <a:gd name="connsiteX2-5" fmla="*/ 4390666 w 4390666"/>
              <a:gd name="connsiteY2-6" fmla="*/ 2338893 h 4743362"/>
              <a:gd name="connsiteX3-7" fmla="*/ 4381141 w 4390666"/>
              <a:gd name="connsiteY3-8" fmla="*/ 4743362 h 4743362"/>
              <a:gd name="connsiteX4-9" fmla="*/ 0 w 4390666"/>
              <a:gd name="connsiteY4-10" fmla="*/ 2015454 h 4743362"/>
              <a:gd name="connsiteX5" fmla="*/ 3211739 w 4390666"/>
              <a:gd name="connsiteY5" fmla="*/ 0 h 4743362"/>
              <a:gd name="connsiteX0-11" fmla="*/ 4390666 w 4482106"/>
              <a:gd name="connsiteY0-12" fmla="*/ 2338893 h 4743362"/>
              <a:gd name="connsiteX1-13" fmla="*/ 4381141 w 4482106"/>
              <a:gd name="connsiteY1-14" fmla="*/ 4743362 h 4743362"/>
              <a:gd name="connsiteX2-15" fmla="*/ 0 w 4482106"/>
              <a:gd name="connsiteY2-16" fmla="*/ 2015454 h 4743362"/>
              <a:gd name="connsiteX3-17" fmla="*/ 3211739 w 4482106"/>
              <a:gd name="connsiteY3-18" fmla="*/ 0 h 4743362"/>
              <a:gd name="connsiteX4-19" fmla="*/ 4381141 w 4482106"/>
              <a:gd name="connsiteY4-20" fmla="*/ 728636 h 4743362"/>
              <a:gd name="connsiteX5-21" fmla="*/ 4482106 w 4482106"/>
              <a:gd name="connsiteY5-22" fmla="*/ 2430333 h 4743362"/>
              <a:gd name="connsiteX0-23" fmla="*/ 4390666 w 4390666"/>
              <a:gd name="connsiteY0-24" fmla="*/ 2338893 h 4743362"/>
              <a:gd name="connsiteX1-25" fmla="*/ 4381141 w 4390666"/>
              <a:gd name="connsiteY1-26" fmla="*/ 4743362 h 4743362"/>
              <a:gd name="connsiteX2-27" fmla="*/ 0 w 4390666"/>
              <a:gd name="connsiteY2-28" fmla="*/ 2015454 h 4743362"/>
              <a:gd name="connsiteX3-29" fmla="*/ 3211739 w 4390666"/>
              <a:gd name="connsiteY3-30" fmla="*/ 0 h 4743362"/>
              <a:gd name="connsiteX4-31" fmla="*/ 4381141 w 4390666"/>
              <a:gd name="connsiteY4-32" fmla="*/ 728636 h 4743362"/>
              <a:gd name="connsiteX0-33" fmla="*/ 4381141 w 4381141"/>
              <a:gd name="connsiteY0-34" fmla="*/ 4743362 h 4743362"/>
              <a:gd name="connsiteX1-35" fmla="*/ 0 w 4381141"/>
              <a:gd name="connsiteY1-36" fmla="*/ 2015454 h 4743362"/>
              <a:gd name="connsiteX2-37" fmla="*/ 3211739 w 4381141"/>
              <a:gd name="connsiteY2-38" fmla="*/ 0 h 4743362"/>
              <a:gd name="connsiteX3-39" fmla="*/ 4381141 w 4381141"/>
              <a:gd name="connsiteY3-40" fmla="*/ 728636 h 4743362"/>
            </a:gdLst>
            <a:ahLst/>
            <a:cxnLst>
              <a:cxn ang="0">
                <a:pos x="connsiteX0-1" y="connsiteY0-2"/>
              </a:cxn>
              <a:cxn ang="0">
                <a:pos x="connsiteX1-3" y="connsiteY1-4"/>
              </a:cxn>
              <a:cxn ang="0">
                <a:pos x="connsiteX2-5" y="connsiteY2-6"/>
              </a:cxn>
              <a:cxn ang="0">
                <a:pos x="connsiteX3-7" y="connsiteY3-8"/>
              </a:cxn>
            </a:cxnLst>
            <a:rect l="l" t="t" r="r" b="b"/>
            <a:pathLst>
              <a:path w="4381141" h="4743362">
                <a:moveTo>
                  <a:pt x="4381141" y="4743362"/>
                </a:moveTo>
                <a:lnTo>
                  <a:pt x="0" y="2015454"/>
                </a:lnTo>
                <a:lnTo>
                  <a:pt x="3211739" y="0"/>
                </a:lnTo>
                <a:lnTo>
                  <a:pt x="4381141" y="72863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5" name="任意多边形: 形状 34"/>
          <p:cNvSpPr/>
          <p:nvPr userDrawn="1">
            <p:custDataLst>
              <p:tags r:id="rId33"/>
            </p:custDataLst>
          </p:nvPr>
        </p:nvSpPr>
        <p:spPr>
          <a:xfrm>
            <a:off x="7810225" y="1985455"/>
            <a:ext cx="4381776" cy="4743757"/>
          </a:xfrm>
          <a:custGeom>
            <a:avLst/>
            <a:gdLst>
              <a:gd name="connsiteX0" fmla="*/ 3211738 w 4381776"/>
              <a:gd name="connsiteY0" fmla="*/ 0 h 4743757"/>
              <a:gd name="connsiteX1" fmla="*/ 4381776 w 4381776"/>
              <a:gd name="connsiteY1" fmla="*/ 729033 h 4743757"/>
              <a:gd name="connsiteX2" fmla="*/ 4381776 w 4381776"/>
              <a:gd name="connsiteY2" fmla="*/ 4743757 h 4743757"/>
              <a:gd name="connsiteX3" fmla="*/ 0 w 4381776"/>
              <a:gd name="connsiteY3" fmla="*/ 2015455 h 4743757"/>
              <a:gd name="connsiteX4" fmla="*/ 3211738 w 4381776"/>
              <a:gd name="connsiteY4" fmla="*/ 0 h 4743757"/>
              <a:gd name="connsiteX0-1" fmla="*/ 3211738 w 4381776"/>
              <a:gd name="connsiteY0-2" fmla="*/ 0 h 4743757"/>
              <a:gd name="connsiteX1-3" fmla="*/ 4381776 w 4381776"/>
              <a:gd name="connsiteY1-4" fmla="*/ 729033 h 4743757"/>
              <a:gd name="connsiteX2-5" fmla="*/ 4381775 w 4381776"/>
              <a:gd name="connsiteY2-6" fmla="*/ 2653220 h 4743757"/>
              <a:gd name="connsiteX3-7" fmla="*/ 4381776 w 4381776"/>
              <a:gd name="connsiteY3-8" fmla="*/ 4743757 h 4743757"/>
              <a:gd name="connsiteX4-9" fmla="*/ 0 w 4381776"/>
              <a:gd name="connsiteY4-10" fmla="*/ 2015455 h 4743757"/>
              <a:gd name="connsiteX5" fmla="*/ 3211738 w 4381776"/>
              <a:gd name="connsiteY5" fmla="*/ 0 h 4743757"/>
              <a:gd name="connsiteX0-11" fmla="*/ 4381775 w 4473215"/>
              <a:gd name="connsiteY0-12" fmla="*/ 2653220 h 4743757"/>
              <a:gd name="connsiteX1-13" fmla="*/ 4381776 w 4473215"/>
              <a:gd name="connsiteY1-14" fmla="*/ 4743757 h 4743757"/>
              <a:gd name="connsiteX2-15" fmla="*/ 0 w 4473215"/>
              <a:gd name="connsiteY2-16" fmla="*/ 2015455 h 4743757"/>
              <a:gd name="connsiteX3-17" fmla="*/ 3211738 w 4473215"/>
              <a:gd name="connsiteY3-18" fmla="*/ 0 h 4743757"/>
              <a:gd name="connsiteX4-19" fmla="*/ 4381776 w 4473215"/>
              <a:gd name="connsiteY4-20" fmla="*/ 729033 h 4743757"/>
              <a:gd name="connsiteX5-21" fmla="*/ 4473215 w 4473215"/>
              <a:gd name="connsiteY5-22" fmla="*/ 2744660 h 4743757"/>
              <a:gd name="connsiteX0-23" fmla="*/ 4381775 w 4381776"/>
              <a:gd name="connsiteY0-24" fmla="*/ 2653220 h 4743757"/>
              <a:gd name="connsiteX1-25" fmla="*/ 4381776 w 4381776"/>
              <a:gd name="connsiteY1-26" fmla="*/ 4743757 h 4743757"/>
              <a:gd name="connsiteX2-27" fmla="*/ 0 w 4381776"/>
              <a:gd name="connsiteY2-28" fmla="*/ 2015455 h 4743757"/>
              <a:gd name="connsiteX3-29" fmla="*/ 3211738 w 4381776"/>
              <a:gd name="connsiteY3-30" fmla="*/ 0 h 4743757"/>
              <a:gd name="connsiteX4-31" fmla="*/ 4381776 w 4381776"/>
              <a:gd name="connsiteY4-32" fmla="*/ 729033 h 4743757"/>
              <a:gd name="connsiteX0-33" fmla="*/ 4381776 w 4381776"/>
              <a:gd name="connsiteY0-34" fmla="*/ 4743757 h 4743757"/>
              <a:gd name="connsiteX1-35" fmla="*/ 0 w 4381776"/>
              <a:gd name="connsiteY1-36" fmla="*/ 2015455 h 4743757"/>
              <a:gd name="connsiteX2-37" fmla="*/ 3211738 w 4381776"/>
              <a:gd name="connsiteY2-38" fmla="*/ 0 h 4743757"/>
              <a:gd name="connsiteX3-39" fmla="*/ 4381776 w 4381776"/>
              <a:gd name="connsiteY3-40" fmla="*/ 729033 h 4743757"/>
            </a:gdLst>
            <a:ahLst/>
            <a:cxnLst>
              <a:cxn ang="0">
                <a:pos x="connsiteX0-1" y="connsiteY0-2"/>
              </a:cxn>
              <a:cxn ang="0">
                <a:pos x="connsiteX1-3" y="connsiteY1-4"/>
              </a:cxn>
              <a:cxn ang="0">
                <a:pos x="connsiteX2-5" y="connsiteY2-6"/>
              </a:cxn>
              <a:cxn ang="0">
                <a:pos x="connsiteX3-7" y="connsiteY3-8"/>
              </a:cxn>
            </a:cxnLst>
            <a:rect l="l" t="t" r="r" b="b"/>
            <a:pathLst>
              <a:path w="4381776" h="4743757">
                <a:moveTo>
                  <a:pt x="4381776" y="4743757"/>
                </a:moveTo>
                <a:lnTo>
                  <a:pt x="0" y="2015455"/>
                </a:lnTo>
                <a:lnTo>
                  <a:pt x="3211738"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0" name="任意多边形: 形状 39"/>
          <p:cNvSpPr/>
          <p:nvPr userDrawn="1">
            <p:custDataLst>
              <p:tags r:id="rId34"/>
            </p:custDataLst>
          </p:nvPr>
        </p:nvSpPr>
        <p:spPr>
          <a:xfrm>
            <a:off x="7810223" y="2223581"/>
            <a:ext cx="4381776" cy="4634419"/>
          </a:xfrm>
          <a:custGeom>
            <a:avLst/>
            <a:gdLst>
              <a:gd name="connsiteX0" fmla="*/ 3211739 w 4381776"/>
              <a:gd name="connsiteY0" fmla="*/ 0 h 4634419"/>
              <a:gd name="connsiteX1" fmla="*/ 4381776 w 4381776"/>
              <a:gd name="connsiteY1" fmla="*/ 729032 h 4634419"/>
              <a:gd name="connsiteX2" fmla="*/ 4381776 w 4381776"/>
              <a:gd name="connsiteY2" fmla="*/ 4634419 h 4634419"/>
              <a:gd name="connsiteX3" fmla="*/ 4206176 w 4381776"/>
              <a:gd name="connsiteY3" fmla="*/ 4634419 h 4634419"/>
              <a:gd name="connsiteX4" fmla="*/ 0 w 4381776"/>
              <a:gd name="connsiteY4" fmla="*/ 2015454 h 4634419"/>
              <a:gd name="connsiteX5" fmla="*/ 3211739 w 4381776"/>
              <a:gd name="connsiteY5" fmla="*/ 0 h 4634419"/>
              <a:gd name="connsiteX0-1" fmla="*/ 4381776 w 4473216"/>
              <a:gd name="connsiteY0-2" fmla="*/ 4634419 h 4725859"/>
              <a:gd name="connsiteX1-3" fmla="*/ 4206176 w 4473216"/>
              <a:gd name="connsiteY1-4" fmla="*/ 4634419 h 4725859"/>
              <a:gd name="connsiteX2-5" fmla="*/ 0 w 4473216"/>
              <a:gd name="connsiteY2-6" fmla="*/ 2015454 h 4725859"/>
              <a:gd name="connsiteX3-7" fmla="*/ 3211739 w 4473216"/>
              <a:gd name="connsiteY3-8" fmla="*/ 0 h 4725859"/>
              <a:gd name="connsiteX4-9" fmla="*/ 4381776 w 4473216"/>
              <a:gd name="connsiteY4-10" fmla="*/ 729032 h 4725859"/>
              <a:gd name="connsiteX5-11" fmla="*/ 4473216 w 4473216"/>
              <a:gd name="connsiteY5-12" fmla="*/ 4725859 h 4725859"/>
              <a:gd name="connsiteX0-13" fmla="*/ 4381776 w 4381776"/>
              <a:gd name="connsiteY0-14" fmla="*/ 4634419 h 4634419"/>
              <a:gd name="connsiteX1-15" fmla="*/ 4206176 w 4381776"/>
              <a:gd name="connsiteY1-16" fmla="*/ 4634419 h 4634419"/>
              <a:gd name="connsiteX2-17" fmla="*/ 0 w 4381776"/>
              <a:gd name="connsiteY2-18" fmla="*/ 2015454 h 4634419"/>
              <a:gd name="connsiteX3-19" fmla="*/ 3211739 w 4381776"/>
              <a:gd name="connsiteY3-20" fmla="*/ 0 h 4634419"/>
              <a:gd name="connsiteX4-21" fmla="*/ 4381776 w 4381776"/>
              <a:gd name="connsiteY4-22" fmla="*/ 729032 h 4634419"/>
              <a:gd name="connsiteX0-23" fmla="*/ 4206176 w 4381776"/>
              <a:gd name="connsiteY0-24" fmla="*/ 4634419 h 4634419"/>
              <a:gd name="connsiteX1-25" fmla="*/ 0 w 4381776"/>
              <a:gd name="connsiteY1-26" fmla="*/ 2015454 h 4634419"/>
              <a:gd name="connsiteX2-27" fmla="*/ 3211739 w 4381776"/>
              <a:gd name="connsiteY2-28" fmla="*/ 0 h 4634419"/>
              <a:gd name="connsiteX3-29" fmla="*/ 4381776 w 4381776"/>
              <a:gd name="connsiteY3-30" fmla="*/ 729032 h 4634419"/>
            </a:gdLst>
            <a:ahLst/>
            <a:cxnLst>
              <a:cxn ang="0">
                <a:pos x="connsiteX0-1" y="connsiteY0-2"/>
              </a:cxn>
              <a:cxn ang="0">
                <a:pos x="connsiteX1-3" y="connsiteY1-4"/>
              </a:cxn>
              <a:cxn ang="0">
                <a:pos x="connsiteX2-5" y="connsiteY2-6"/>
              </a:cxn>
              <a:cxn ang="0">
                <a:pos x="connsiteX3-7" y="connsiteY3-8"/>
              </a:cxn>
            </a:cxnLst>
            <a:rect l="l" t="t" r="r" b="b"/>
            <a:pathLst>
              <a:path w="4381776" h="4634419">
                <a:moveTo>
                  <a:pt x="4206176" y="4634419"/>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dirty="0"/>
          </a:p>
        </p:txBody>
      </p:sp>
      <p:sp>
        <p:nvSpPr>
          <p:cNvPr id="44" name="任意多边形: 形状 43"/>
          <p:cNvSpPr/>
          <p:nvPr userDrawn="1">
            <p:custDataLst>
              <p:tags r:id="rId35"/>
            </p:custDataLst>
          </p:nvPr>
        </p:nvSpPr>
        <p:spPr>
          <a:xfrm>
            <a:off x="7815940" y="2462975"/>
            <a:ext cx="4376060" cy="4395025"/>
          </a:xfrm>
          <a:custGeom>
            <a:avLst/>
            <a:gdLst>
              <a:gd name="connsiteX0" fmla="*/ 3211738 w 4376060"/>
              <a:gd name="connsiteY0" fmla="*/ 0 h 4395025"/>
              <a:gd name="connsiteX1" fmla="*/ 4376060 w 4376060"/>
              <a:gd name="connsiteY1" fmla="*/ 725472 h 4395025"/>
              <a:gd name="connsiteX2" fmla="*/ 4376060 w 4376060"/>
              <a:gd name="connsiteY2" fmla="*/ 4395025 h 4395025"/>
              <a:gd name="connsiteX3" fmla="*/ 3917406 w 4376060"/>
              <a:gd name="connsiteY3" fmla="*/ 4395025 h 4395025"/>
              <a:gd name="connsiteX4" fmla="*/ 3917199 w 4376060"/>
              <a:gd name="connsiteY4" fmla="*/ 4395025 h 4395025"/>
              <a:gd name="connsiteX5" fmla="*/ 3821696 w 4376060"/>
              <a:gd name="connsiteY5" fmla="*/ 4395025 h 4395025"/>
              <a:gd name="connsiteX6" fmla="*/ 0 w 4376060"/>
              <a:gd name="connsiteY6" fmla="*/ 2015455 h 4395025"/>
              <a:gd name="connsiteX7" fmla="*/ 3211738 w 4376060"/>
              <a:gd name="connsiteY7" fmla="*/ 0 h 4395025"/>
              <a:gd name="connsiteX0-1" fmla="*/ 4376060 w 4467500"/>
              <a:gd name="connsiteY0-2" fmla="*/ 4395025 h 4486465"/>
              <a:gd name="connsiteX1-3" fmla="*/ 3917406 w 4467500"/>
              <a:gd name="connsiteY1-4" fmla="*/ 4395025 h 4486465"/>
              <a:gd name="connsiteX2-5" fmla="*/ 3917199 w 4467500"/>
              <a:gd name="connsiteY2-6" fmla="*/ 4395025 h 4486465"/>
              <a:gd name="connsiteX3-7" fmla="*/ 3821696 w 4467500"/>
              <a:gd name="connsiteY3-8" fmla="*/ 4395025 h 4486465"/>
              <a:gd name="connsiteX4-9" fmla="*/ 0 w 4467500"/>
              <a:gd name="connsiteY4-10" fmla="*/ 2015455 h 4486465"/>
              <a:gd name="connsiteX5-11" fmla="*/ 3211738 w 4467500"/>
              <a:gd name="connsiteY5-12" fmla="*/ 0 h 4486465"/>
              <a:gd name="connsiteX6-13" fmla="*/ 4376060 w 4467500"/>
              <a:gd name="connsiteY6-14" fmla="*/ 725472 h 4486465"/>
              <a:gd name="connsiteX7-15" fmla="*/ 4467500 w 4467500"/>
              <a:gd name="connsiteY7-16" fmla="*/ 4486465 h 4486465"/>
              <a:gd name="connsiteX0-17" fmla="*/ 4376060 w 4376060"/>
              <a:gd name="connsiteY0-18" fmla="*/ 4395025 h 4395025"/>
              <a:gd name="connsiteX1-19" fmla="*/ 3917406 w 4376060"/>
              <a:gd name="connsiteY1-20" fmla="*/ 4395025 h 4395025"/>
              <a:gd name="connsiteX2-21" fmla="*/ 3917199 w 4376060"/>
              <a:gd name="connsiteY2-22" fmla="*/ 4395025 h 4395025"/>
              <a:gd name="connsiteX3-23" fmla="*/ 3821696 w 4376060"/>
              <a:gd name="connsiteY3-24" fmla="*/ 4395025 h 4395025"/>
              <a:gd name="connsiteX4-25" fmla="*/ 0 w 4376060"/>
              <a:gd name="connsiteY4-26" fmla="*/ 2015455 h 4395025"/>
              <a:gd name="connsiteX5-27" fmla="*/ 3211738 w 4376060"/>
              <a:gd name="connsiteY5-28" fmla="*/ 0 h 4395025"/>
              <a:gd name="connsiteX6-29" fmla="*/ 4376060 w 4376060"/>
              <a:gd name="connsiteY6-30" fmla="*/ 725472 h 4395025"/>
              <a:gd name="connsiteX0-31" fmla="*/ 3917406 w 4376060"/>
              <a:gd name="connsiteY0-32" fmla="*/ 4395025 h 4395025"/>
              <a:gd name="connsiteX1-33" fmla="*/ 3917199 w 4376060"/>
              <a:gd name="connsiteY1-34" fmla="*/ 4395025 h 4395025"/>
              <a:gd name="connsiteX2-35" fmla="*/ 3821696 w 4376060"/>
              <a:gd name="connsiteY2-36" fmla="*/ 4395025 h 4395025"/>
              <a:gd name="connsiteX3-37" fmla="*/ 0 w 4376060"/>
              <a:gd name="connsiteY3-38" fmla="*/ 2015455 h 4395025"/>
              <a:gd name="connsiteX4-39" fmla="*/ 3211738 w 4376060"/>
              <a:gd name="connsiteY4-40" fmla="*/ 0 h 4395025"/>
              <a:gd name="connsiteX5-41" fmla="*/ 4376060 w 4376060"/>
              <a:gd name="connsiteY5-42" fmla="*/ 725472 h 4395025"/>
              <a:gd name="connsiteX0-43" fmla="*/ 3917406 w 4376060"/>
              <a:gd name="connsiteY0-44" fmla="*/ 4395025 h 4395025"/>
              <a:gd name="connsiteX1-45" fmla="*/ 3821696 w 4376060"/>
              <a:gd name="connsiteY1-46" fmla="*/ 4395025 h 4395025"/>
              <a:gd name="connsiteX2-47" fmla="*/ 0 w 4376060"/>
              <a:gd name="connsiteY2-48" fmla="*/ 2015455 h 4395025"/>
              <a:gd name="connsiteX3-49" fmla="*/ 3211738 w 4376060"/>
              <a:gd name="connsiteY3-50" fmla="*/ 0 h 4395025"/>
              <a:gd name="connsiteX4-51" fmla="*/ 4376060 w 4376060"/>
              <a:gd name="connsiteY4-52" fmla="*/ 725472 h 4395025"/>
              <a:gd name="connsiteX0-53" fmla="*/ 3821696 w 4376060"/>
              <a:gd name="connsiteY0-54" fmla="*/ 4395025 h 4395025"/>
              <a:gd name="connsiteX1-55" fmla="*/ 0 w 4376060"/>
              <a:gd name="connsiteY1-56" fmla="*/ 2015455 h 4395025"/>
              <a:gd name="connsiteX2-57" fmla="*/ 3211738 w 4376060"/>
              <a:gd name="connsiteY2-58" fmla="*/ 0 h 4395025"/>
              <a:gd name="connsiteX3-59" fmla="*/ 4376060 w 4376060"/>
              <a:gd name="connsiteY3-60" fmla="*/ 725472 h 4395025"/>
            </a:gdLst>
            <a:ahLst/>
            <a:cxnLst>
              <a:cxn ang="0">
                <a:pos x="connsiteX0-1" y="connsiteY0-2"/>
              </a:cxn>
              <a:cxn ang="0">
                <a:pos x="connsiteX1-3" y="connsiteY1-4"/>
              </a:cxn>
              <a:cxn ang="0">
                <a:pos x="connsiteX2-5" y="connsiteY2-6"/>
              </a:cxn>
              <a:cxn ang="0">
                <a:pos x="connsiteX3-7" y="connsiteY3-8"/>
              </a:cxn>
            </a:cxnLst>
            <a:rect l="l" t="t" r="r" b="b"/>
            <a:pathLst>
              <a:path w="4376060" h="4395025">
                <a:moveTo>
                  <a:pt x="3821696" y="4395025"/>
                </a:moveTo>
                <a:lnTo>
                  <a:pt x="0" y="2015455"/>
                </a:lnTo>
                <a:lnTo>
                  <a:pt x="3211738" y="0"/>
                </a:lnTo>
                <a:lnTo>
                  <a:pt x="4376060" y="72547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7" name="任意多边形: 形状 46"/>
          <p:cNvSpPr/>
          <p:nvPr userDrawn="1">
            <p:custDataLst>
              <p:tags r:id="rId36"/>
            </p:custDataLst>
          </p:nvPr>
        </p:nvSpPr>
        <p:spPr>
          <a:xfrm>
            <a:off x="7816574" y="2701102"/>
            <a:ext cx="4375426" cy="4156898"/>
          </a:xfrm>
          <a:custGeom>
            <a:avLst/>
            <a:gdLst>
              <a:gd name="connsiteX0" fmla="*/ 3211739 w 4375426"/>
              <a:gd name="connsiteY0" fmla="*/ 0 h 4156899"/>
              <a:gd name="connsiteX1" fmla="*/ 4375426 w 4375426"/>
              <a:gd name="connsiteY1" fmla="*/ 725075 h 4156899"/>
              <a:gd name="connsiteX2" fmla="*/ 4375426 w 4375426"/>
              <a:gd name="connsiteY2" fmla="*/ 4156899 h 4156899"/>
              <a:gd name="connsiteX3" fmla="*/ 3916771 w 4375426"/>
              <a:gd name="connsiteY3" fmla="*/ 4156898 h 4156899"/>
              <a:gd name="connsiteX4" fmla="*/ 3916565 w 4375426"/>
              <a:gd name="connsiteY4" fmla="*/ 4156898 h 4156899"/>
              <a:gd name="connsiteX5" fmla="*/ 3439257 w 4375426"/>
              <a:gd name="connsiteY5" fmla="*/ 4156898 h 4156899"/>
              <a:gd name="connsiteX6" fmla="*/ 0 w 4375426"/>
              <a:gd name="connsiteY6" fmla="*/ 2015453 h 4156899"/>
              <a:gd name="connsiteX7" fmla="*/ 3211739 w 4375426"/>
              <a:gd name="connsiteY7" fmla="*/ 0 h 4156899"/>
              <a:gd name="connsiteX0-1" fmla="*/ 3211739 w 4375426"/>
              <a:gd name="connsiteY0-2" fmla="*/ 0 h 4156898"/>
              <a:gd name="connsiteX1-3" fmla="*/ 4375426 w 4375426"/>
              <a:gd name="connsiteY1-4" fmla="*/ 725075 h 4156898"/>
              <a:gd name="connsiteX2-5" fmla="*/ 3916771 w 4375426"/>
              <a:gd name="connsiteY2-6" fmla="*/ 4156898 h 4156898"/>
              <a:gd name="connsiteX3-7" fmla="*/ 3916565 w 4375426"/>
              <a:gd name="connsiteY3-8" fmla="*/ 4156898 h 4156898"/>
              <a:gd name="connsiteX4-9" fmla="*/ 3439257 w 4375426"/>
              <a:gd name="connsiteY4-10" fmla="*/ 4156898 h 4156898"/>
              <a:gd name="connsiteX5-11" fmla="*/ 0 w 4375426"/>
              <a:gd name="connsiteY5-12" fmla="*/ 2015453 h 4156898"/>
              <a:gd name="connsiteX6-13" fmla="*/ 3211739 w 4375426"/>
              <a:gd name="connsiteY6-14" fmla="*/ 0 h 4156898"/>
              <a:gd name="connsiteX0-15" fmla="*/ 3916565 w 4375426"/>
              <a:gd name="connsiteY0-16" fmla="*/ 4156898 h 4248338"/>
              <a:gd name="connsiteX1-17" fmla="*/ 3439257 w 4375426"/>
              <a:gd name="connsiteY1-18" fmla="*/ 4156898 h 4248338"/>
              <a:gd name="connsiteX2-19" fmla="*/ 0 w 4375426"/>
              <a:gd name="connsiteY2-20" fmla="*/ 2015453 h 4248338"/>
              <a:gd name="connsiteX3-21" fmla="*/ 3211739 w 4375426"/>
              <a:gd name="connsiteY3-22" fmla="*/ 0 h 4248338"/>
              <a:gd name="connsiteX4-23" fmla="*/ 4375426 w 4375426"/>
              <a:gd name="connsiteY4-24" fmla="*/ 725075 h 4248338"/>
              <a:gd name="connsiteX5-25" fmla="*/ 3916771 w 4375426"/>
              <a:gd name="connsiteY5-26" fmla="*/ 4156898 h 4248338"/>
              <a:gd name="connsiteX6-27" fmla="*/ 4008005 w 4375426"/>
              <a:gd name="connsiteY6-28" fmla="*/ 4248338 h 4248338"/>
              <a:gd name="connsiteX0-29" fmla="*/ 3916565 w 4375426"/>
              <a:gd name="connsiteY0-30" fmla="*/ 4156898 h 4156898"/>
              <a:gd name="connsiteX1-31" fmla="*/ 3439257 w 4375426"/>
              <a:gd name="connsiteY1-32" fmla="*/ 4156898 h 4156898"/>
              <a:gd name="connsiteX2-33" fmla="*/ 0 w 4375426"/>
              <a:gd name="connsiteY2-34" fmla="*/ 2015453 h 4156898"/>
              <a:gd name="connsiteX3-35" fmla="*/ 3211739 w 4375426"/>
              <a:gd name="connsiteY3-36" fmla="*/ 0 h 4156898"/>
              <a:gd name="connsiteX4-37" fmla="*/ 4375426 w 4375426"/>
              <a:gd name="connsiteY4-38" fmla="*/ 725075 h 4156898"/>
              <a:gd name="connsiteX5-39" fmla="*/ 3916771 w 4375426"/>
              <a:gd name="connsiteY5-40" fmla="*/ 4156898 h 4156898"/>
              <a:gd name="connsiteX0-41" fmla="*/ 3916565 w 4375426"/>
              <a:gd name="connsiteY0-42" fmla="*/ 4156898 h 4156898"/>
              <a:gd name="connsiteX1-43" fmla="*/ 3439257 w 4375426"/>
              <a:gd name="connsiteY1-44" fmla="*/ 4156898 h 4156898"/>
              <a:gd name="connsiteX2-45" fmla="*/ 0 w 4375426"/>
              <a:gd name="connsiteY2-46" fmla="*/ 2015453 h 4156898"/>
              <a:gd name="connsiteX3-47" fmla="*/ 3211739 w 4375426"/>
              <a:gd name="connsiteY3-48" fmla="*/ 0 h 4156898"/>
              <a:gd name="connsiteX4-49" fmla="*/ 4375426 w 4375426"/>
              <a:gd name="connsiteY4-50" fmla="*/ 725075 h 4156898"/>
              <a:gd name="connsiteX0-51" fmla="*/ 3439257 w 4375426"/>
              <a:gd name="connsiteY0-52" fmla="*/ 4156898 h 4156898"/>
              <a:gd name="connsiteX1-53" fmla="*/ 0 w 4375426"/>
              <a:gd name="connsiteY1-54" fmla="*/ 2015453 h 4156898"/>
              <a:gd name="connsiteX2-55" fmla="*/ 3211739 w 4375426"/>
              <a:gd name="connsiteY2-56" fmla="*/ 0 h 4156898"/>
              <a:gd name="connsiteX3-57" fmla="*/ 4375426 w 4375426"/>
              <a:gd name="connsiteY3-58" fmla="*/ 725075 h 4156898"/>
            </a:gdLst>
            <a:ahLst/>
            <a:cxnLst>
              <a:cxn ang="0">
                <a:pos x="connsiteX0-1" y="connsiteY0-2"/>
              </a:cxn>
              <a:cxn ang="0">
                <a:pos x="connsiteX1-3" y="connsiteY1-4"/>
              </a:cxn>
              <a:cxn ang="0">
                <a:pos x="connsiteX2-5" y="connsiteY2-6"/>
              </a:cxn>
              <a:cxn ang="0">
                <a:pos x="connsiteX3-7" y="connsiteY3-8"/>
              </a:cxn>
            </a:cxnLst>
            <a:rect l="l" t="t" r="r" b="b"/>
            <a:pathLst>
              <a:path w="4375426" h="4156898">
                <a:moveTo>
                  <a:pt x="3439257" y="4156898"/>
                </a:moveTo>
                <a:lnTo>
                  <a:pt x="0" y="2015453"/>
                </a:lnTo>
                <a:lnTo>
                  <a:pt x="3211739" y="0"/>
                </a:lnTo>
                <a:lnTo>
                  <a:pt x="4375426" y="725075"/>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0" name="任意多边形: 形状 49"/>
          <p:cNvSpPr/>
          <p:nvPr userDrawn="1">
            <p:custDataLst>
              <p:tags r:id="rId37"/>
            </p:custDataLst>
          </p:nvPr>
        </p:nvSpPr>
        <p:spPr>
          <a:xfrm>
            <a:off x="7810224" y="2939861"/>
            <a:ext cx="4381776" cy="3918139"/>
          </a:xfrm>
          <a:custGeom>
            <a:avLst/>
            <a:gdLst>
              <a:gd name="connsiteX0" fmla="*/ 3211739 w 4381776"/>
              <a:gd name="connsiteY0" fmla="*/ 0 h 3918140"/>
              <a:gd name="connsiteX1" fmla="*/ 4381776 w 4381776"/>
              <a:gd name="connsiteY1" fmla="*/ 729032 h 3918140"/>
              <a:gd name="connsiteX2" fmla="*/ 4381776 w 4381776"/>
              <a:gd name="connsiteY2" fmla="*/ 3918139 h 3918140"/>
              <a:gd name="connsiteX3" fmla="*/ 3923121 w 4381776"/>
              <a:gd name="connsiteY3" fmla="*/ 3918139 h 3918140"/>
              <a:gd name="connsiteX4" fmla="*/ 3922915 w 4381776"/>
              <a:gd name="connsiteY4" fmla="*/ 3918140 h 3918140"/>
              <a:gd name="connsiteX5" fmla="*/ 3055798 w 4381776"/>
              <a:gd name="connsiteY5" fmla="*/ 3918139 h 3918140"/>
              <a:gd name="connsiteX6" fmla="*/ 0 w 4381776"/>
              <a:gd name="connsiteY6" fmla="*/ 2015453 h 3918140"/>
              <a:gd name="connsiteX7" fmla="*/ 3211739 w 4381776"/>
              <a:gd name="connsiteY7" fmla="*/ 0 h 3918140"/>
              <a:gd name="connsiteX0-1" fmla="*/ 4381776 w 4473216"/>
              <a:gd name="connsiteY0-2" fmla="*/ 3918139 h 4009579"/>
              <a:gd name="connsiteX1-3" fmla="*/ 3923121 w 4473216"/>
              <a:gd name="connsiteY1-4" fmla="*/ 3918139 h 4009579"/>
              <a:gd name="connsiteX2-5" fmla="*/ 3922915 w 4473216"/>
              <a:gd name="connsiteY2-6" fmla="*/ 3918140 h 4009579"/>
              <a:gd name="connsiteX3-7" fmla="*/ 3055798 w 4473216"/>
              <a:gd name="connsiteY3-8" fmla="*/ 3918139 h 4009579"/>
              <a:gd name="connsiteX4-9" fmla="*/ 0 w 4473216"/>
              <a:gd name="connsiteY4-10" fmla="*/ 2015453 h 4009579"/>
              <a:gd name="connsiteX5-11" fmla="*/ 3211739 w 4473216"/>
              <a:gd name="connsiteY5-12" fmla="*/ 0 h 4009579"/>
              <a:gd name="connsiteX6-13" fmla="*/ 4381776 w 4473216"/>
              <a:gd name="connsiteY6-14" fmla="*/ 729032 h 4009579"/>
              <a:gd name="connsiteX7-15" fmla="*/ 4473216 w 4473216"/>
              <a:gd name="connsiteY7-16" fmla="*/ 4009579 h 4009579"/>
              <a:gd name="connsiteX0-17" fmla="*/ 4381776 w 4381776"/>
              <a:gd name="connsiteY0-18" fmla="*/ 3918139 h 3918140"/>
              <a:gd name="connsiteX1-19" fmla="*/ 3923121 w 4381776"/>
              <a:gd name="connsiteY1-20" fmla="*/ 3918139 h 3918140"/>
              <a:gd name="connsiteX2-21" fmla="*/ 3922915 w 4381776"/>
              <a:gd name="connsiteY2-22" fmla="*/ 3918140 h 3918140"/>
              <a:gd name="connsiteX3-23" fmla="*/ 3055798 w 4381776"/>
              <a:gd name="connsiteY3-24" fmla="*/ 3918139 h 3918140"/>
              <a:gd name="connsiteX4-25" fmla="*/ 0 w 4381776"/>
              <a:gd name="connsiteY4-26" fmla="*/ 2015453 h 3918140"/>
              <a:gd name="connsiteX5-27" fmla="*/ 3211739 w 4381776"/>
              <a:gd name="connsiteY5-28" fmla="*/ 0 h 3918140"/>
              <a:gd name="connsiteX6-29" fmla="*/ 4381776 w 4381776"/>
              <a:gd name="connsiteY6-30" fmla="*/ 729032 h 3918140"/>
              <a:gd name="connsiteX0-31" fmla="*/ 3923121 w 4381776"/>
              <a:gd name="connsiteY0-32" fmla="*/ 3918139 h 3918140"/>
              <a:gd name="connsiteX1-33" fmla="*/ 3922915 w 4381776"/>
              <a:gd name="connsiteY1-34" fmla="*/ 3918140 h 3918140"/>
              <a:gd name="connsiteX2-35" fmla="*/ 3055798 w 4381776"/>
              <a:gd name="connsiteY2-36" fmla="*/ 3918139 h 3918140"/>
              <a:gd name="connsiteX3-37" fmla="*/ 0 w 4381776"/>
              <a:gd name="connsiteY3-38" fmla="*/ 2015453 h 3918140"/>
              <a:gd name="connsiteX4-39" fmla="*/ 3211739 w 4381776"/>
              <a:gd name="connsiteY4-40" fmla="*/ 0 h 3918140"/>
              <a:gd name="connsiteX5-41" fmla="*/ 4381776 w 4381776"/>
              <a:gd name="connsiteY5-42" fmla="*/ 729032 h 3918140"/>
              <a:gd name="connsiteX0-43" fmla="*/ 3923121 w 4381776"/>
              <a:gd name="connsiteY0-44" fmla="*/ 3918139 h 3918139"/>
              <a:gd name="connsiteX1-45" fmla="*/ 3055798 w 4381776"/>
              <a:gd name="connsiteY1-46" fmla="*/ 3918139 h 3918139"/>
              <a:gd name="connsiteX2-47" fmla="*/ 0 w 4381776"/>
              <a:gd name="connsiteY2-48" fmla="*/ 2015453 h 3918139"/>
              <a:gd name="connsiteX3-49" fmla="*/ 3211739 w 4381776"/>
              <a:gd name="connsiteY3-50" fmla="*/ 0 h 3918139"/>
              <a:gd name="connsiteX4-51" fmla="*/ 4381776 w 4381776"/>
              <a:gd name="connsiteY4-52" fmla="*/ 729032 h 3918139"/>
              <a:gd name="connsiteX0-53" fmla="*/ 3055798 w 4381776"/>
              <a:gd name="connsiteY0-54" fmla="*/ 3918139 h 3918139"/>
              <a:gd name="connsiteX1-55" fmla="*/ 0 w 4381776"/>
              <a:gd name="connsiteY1-56" fmla="*/ 2015453 h 3918139"/>
              <a:gd name="connsiteX2-57" fmla="*/ 3211739 w 4381776"/>
              <a:gd name="connsiteY2-58" fmla="*/ 0 h 3918139"/>
              <a:gd name="connsiteX3-59" fmla="*/ 4381776 w 4381776"/>
              <a:gd name="connsiteY3-60" fmla="*/ 729032 h 3918139"/>
            </a:gdLst>
            <a:ahLst/>
            <a:cxnLst>
              <a:cxn ang="0">
                <a:pos x="connsiteX0-1" y="connsiteY0-2"/>
              </a:cxn>
              <a:cxn ang="0">
                <a:pos x="connsiteX1-3" y="connsiteY1-4"/>
              </a:cxn>
              <a:cxn ang="0">
                <a:pos x="connsiteX2-5" y="connsiteY2-6"/>
              </a:cxn>
              <a:cxn ang="0">
                <a:pos x="connsiteX3-7" y="connsiteY3-8"/>
              </a:cxn>
            </a:cxnLst>
            <a:rect l="l" t="t" r="r" b="b"/>
            <a:pathLst>
              <a:path w="4381776" h="3918139">
                <a:moveTo>
                  <a:pt x="3055798" y="3918139"/>
                </a:moveTo>
                <a:lnTo>
                  <a:pt x="0" y="2015453"/>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3" name="任意多边形: 形状 52"/>
          <p:cNvSpPr/>
          <p:nvPr userDrawn="1">
            <p:custDataLst>
              <p:tags r:id="rId38"/>
            </p:custDataLst>
          </p:nvPr>
        </p:nvSpPr>
        <p:spPr>
          <a:xfrm>
            <a:off x="7810226" y="3179256"/>
            <a:ext cx="4381775" cy="3678744"/>
          </a:xfrm>
          <a:custGeom>
            <a:avLst/>
            <a:gdLst>
              <a:gd name="connsiteX0" fmla="*/ 3211738 w 4381775"/>
              <a:gd name="connsiteY0" fmla="*/ 0 h 3678744"/>
              <a:gd name="connsiteX1" fmla="*/ 4381775 w 4381775"/>
              <a:gd name="connsiteY1" fmla="*/ 729032 h 3678744"/>
              <a:gd name="connsiteX2" fmla="*/ 4381775 w 4381775"/>
              <a:gd name="connsiteY2" fmla="*/ 3678744 h 3678744"/>
              <a:gd name="connsiteX3" fmla="*/ 3923120 w 4381775"/>
              <a:gd name="connsiteY3" fmla="*/ 3678743 h 3678744"/>
              <a:gd name="connsiteX4" fmla="*/ 3922914 w 4381775"/>
              <a:gd name="connsiteY4" fmla="*/ 3678743 h 3678744"/>
              <a:gd name="connsiteX5" fmla="*/ 2671318 w 4381775"/>
              <a:gd name="connsiteY5" fmla="*/ 3678744 h 3678744"/>
              <a:gd name="connsiteX6" fmla="*/ 0 w 4381775"/>
              <a:gd name="connsiteY6" fmla="*/ 2015452 h 3678744"/>
              <a:gd name="connsiteX7" fmla="*/ 3211738 w 4381775"/>
              <a:gd name="connsiteY7" fmla="*/ 0 h 3678744"/>
              <a:gd name="connsiteX0-1" fmla="*/ 4381775 w 4473215"/>
              <a:gd name="connsiteY0-2" fmla="*/ 3678744 h 3770184"/>
              <a:gd name="connsiteX1-3" fmla="*/ 3923120 w 4473215"/>
              <a:gd name="connsiteY1-4" fmla="*/ 3678743 h 3770184"/>
              <a:gd name="connsiteX2-5" fmla="*/ 3922914 w 4473215"/>
              <a:gd name="connsiteY2-6" fmla="*/ 3678743 h 3770184"/>
              <a:gd name="connsiteX3-7" fmla="*/ 2671318 w 4473215"/>
              <a:gd name="connsiteY3-8" fmla="*/ 3678744 h 3770184"/>
              <a:gd name="connsiteX4-9" fmla="*/ 0 w 4473215"/>
              <a:gd name="connsiteY4-10" fmla="*/ 2015452 h 3770184"/>
              <a:gd name="connsiteX5-11" fmla="*/ 3211738 w 4473215"/>
              <a:gd name="connsiteY5-12" fmla="*/ 0 h 3770184"/>
              <a:gd name="connsiteX6-13" fmla="*/ 4381775 w 4473215"/>
              <a:gd name="connsiteY6-14" fmla="*/ 729032 h 3770184"/>
              <a:gd name="connsiteX7-15" fmla="*/ 4473215 w 4473215"/>
              <a:gd name="connsiteY7-16" fmla="*/ 3770184 h 3770184"/>
              <a:gd name="connsiteX0-17" fmla="*/ 4381775 w 4381775"/>
              <a:gd name="connsiteY0-18" fmla="*/ 3678744 h 3678744"/>
              <a:gd name="connsiteX1-19" fmla="*/ 3923120 w 4381775"/>
              <a:gd name="connsiteY1-20" fmla="*/ 3678743 h 3678744"/>
              <a:gd name="connsiteX2-21" fmla="*/ 3922914 w 4381775"/>
              <a:gd name="connsiteY2-22" fmla="*/ 3678743 h 3678744"/>
              <a:gd name="connsiteX3-23" fmla="*/ 2671318 w 4381775"/>
              <a:gd name="connsiteY3-24" fmla="*/ 3678744 h 3678744"/>
              <a:gd name="connsiteX4-25" fmla="*/ 0 w 4381775"/>
              <a:gd name="connsiteY4-26" fmla="*/ 2015452 h 3678744"/>
              <a:gd name="connsiteX5-27" fmla="*/ 3211738 w 4381775"/>
              <a:gd name="connsiteY5-28" fmla="*/ 0 h 3678744"/>
              <a:gd name="connsiteX6-29" fmla="*/ 4381775 w 4381775"/>
              <a:gd name="connsiteY6-30" fmla="*/ 729032 h 3678744"/>
              <a:gd name="connsiteX0-31" fmla="*/ 3923120 w 4381775"/>
              <a:gd name="connsiteY0-32" fmla="*/ 3678743 h 3678744"/>
              <a:gd name="connsiteX1-33" fmla="*/ 3922914 w 4381775"/>
              <a:gd name="connsiteY1-34" fmla="*/ 3678743 h 3678744"/>
              <a:gd name="connsiteX2-35" fmla="*/ 2671318 w 4381775"/>
              <a:gd name="connsiteY2-36" fmla="*/ 3678744 h 3678744"/>
              <a:gd name="connsiteX3-37" fmla="*/ 0 w 4381775"/>
              <a:gd name="connsiteY3-38" fmla="*/ 2015452 h 3678744"/>
              <a:gd name="connsiteX4-39" fmla="*/ 3211738 w 4381775"/>
              <a:gd name="connsiteY4-40" fmla="*/ 0 h 3678744"/>
              <a:gd name="connsiteX5-41" fmla="*/ 4381775 w 4381775"/>
              <a:gd name="connsiteY5-42" fmla="*/ 729032 h 3678744"/>
              <a:gd name="connsiteX0-43" fmla="*/ 3923120 w 4381775"/>
              <a:gd name="connsiteY0-44" fmla="*/ 3678743 h 3678744"/>
              <a:gd name="connsiteX1-45" fmla="*/ 2671318 w 4381775"/>
              <a:gd name="connsiteY1-46" fmla="*/ 3678744 h 3678744"/>
              <a:gd name="connsiteX2-47" fmla="*/ 0 w 4381775"/>
              <a:gd name="connsiteY2-48" fmla="*/ 2015452 h 3678744"/>
              <a:gd name="connsiteX3-49" fmla="*/ 3211738 w 4381775"/>
              <a:gd name="connsiteY3-50" fmla="*/ 0 h 3678744"/>
              <a:gd name="connsiteX4-51" fmla="*/ 4381775 w 4381775"/>
              <a:gd name="connsiteY4-52" fmla="*/ 729032 h 3678744"/>
              <a:gd name="connsiteX0-53" fmla="*/ 2671318 w 4381775"/>
              <a:gd name="connsiteY0-54" fmla="*/ 3678744 h 3678744"/>
              <a:gd name="connsiteX1-55" fmla="*/ 0 w 4381775"/>
              <a:gd name="connsiteY1-56" fmla="*/ 2015452 h 3678744"/>
              <a:gd name="connsiteX2-57" fmla="*/ 3211738 w 4381775"/>
              <a:gd name="connsiteY2-58" fmla="*/ 0 h 3678744"/>
              <a:gd name="connsiteX3-59" fmla="*/ 4381775 w 4381775"/>
              <a:gd name="connsiteY3-60" fmla="*/ 729032 h 3678744"/>
            </a:gdLst>
            <a:ahLst/>
            <a:cxnLst>
              <a:cxn ang="0">
                <a:pos x="connsiteX0-1" y="connsiteY0-2"/>
              </a:cxn>
              <a:cxn ang="0">
                <a:pos x="connsiteX1-3" y="connsiteY1-4"/>
              </a:cxn>
              <a:cxn ang="0">
                <a:pos x="connsiteX2-5" y="connsiteY2-6"/>
              </a:cxn>
              <a:cxn ang="0">
                <a:pos x="connsiteX3-7" y="connsiteY3-8"/>
              </a:cxn>
            </a:cxnLst>
            <a:rect l="l" t="t" r="r" b="b"/>
            <a:pathLst>
              <a:path w="4381775" h="3678744">
                <a:moveTo>
                  <a:pt x="2671318" y="3678744"/>
                </a:moveTo>
                <a:lnTo>
                  <a:pt x="0" y="2015452"/>
                </a:lnTo>
                <a:lnTo>
                  <a:pt x="3211738" y="0"/>
                </a:lnTo>
                <a:lnTo>
                  <a:pt x="4381775"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7" name="副标题 2"/>
          <p:cNvSpPr>
            <a:spLocks noGrp="1"/>
          </p:cNvSpPr>
          <p:nvPr>
            <p:ph type="body" idx="16389" hasCustomPrompt="1"/>
            <p:custDataLst>
              <p:tags r:id="rId39"/>
            </p:custDataLst>
          </p:nvPr>
        </p:nvSpPr>
        <p:spPr>
          <a:xfrm>
            <a:off x="1016000" y="2667000"/>
            <a:ext cx="5449358" cy="457200"/>
          </a:xfrm>
        </p:spPr>
        <p:txBody>
          <a:bodyPr vert="horz" wrap="square" lIns="0" tIns="0" rIns="0" bIns="0" anchor="t">
            <a:normAutofit/>
          </a:bodyPr>
          <a:lstStyle>
            <a:lvl1pPr marL="0" indent="0" algn="l">
              <a:lnSpc>
                <a:spcPct val="125000"/>
              </a:lnSpc>
              <a:spcBef>
                <a:spcPct val="0"/>
              </a:spcBef>
              <a:spcAft>
                <a:spcPct val="0"/>
              </a:spcAft>
              <a:buNone/>
              <a:defRPr sz="2400" spc="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THE END</a:t>
            </a:r>
          </a:p>
        </p:txBody>
      </p:sp>
      <p:sp>
        <p:nvSpPr>
          <p:cNvPr id="6" name="标题 1"/>
          <p:cNvSpPr>
            <a:spLocks noGrp="1"/>
          </p:cNvSpPr>
          <p:nvPr>
            <p:ph type="ctrTitle" idx="16388" hasCustomPrompt="1"/>
            <p:custDataLst>
              <p:tags r:id="rId40"/>
            </p:custDataLst>
          </p:nvPr>
        </p:nvSpPr>
        <p:spPr>
          <a:xfrm>
            <a:off x="1016000" y="3175000"/>
            <a:ext cx="5451122" cy="1016000"/>
          </a:xfrm>
        </p:spPr>
        <p:txBody>
          <a:bodyPr vert="horz" wrap="square" lIns="0" tIns="0" rIns="0" bIns="0" anchor="t">
            <a:normAutofit/>
          </a:bodyPr>
          <a:lstStyle>
            <a:lvl1pPr marL="0" indent="0" algn="l">
              <a:lnSpc>
                <a:spcPct val="100000"/>
              </a:lnSpc>
              <a:spcBef>
                <a:spcPct val="0"/>
              </a:spcBef>
              <a:spcAft>
                <a:spcPct val="0"/>
              </a:spcAft>
              <a:buNone/>
              <a:defRPr sz="6400" spc="0"/>
            </a:lvl1pPr>
          </a:lstStyle>
          <a:p>
            <a:r>
              <a:rPr lang="zh-CN" altLang="en-US" dirty="0"/>
              <a:t>谢谢观看</a:t>
            </a:r>
          </a:p>
        </p:txBody>
      </p:sp>
    </p:spTree>
    <p:extLst>
      <p:ext uri="{BB962C8B-B14F-4D97-AF65-F5344CB8AC3E}">
        <p14:creationId xmlns:p14="http://schemas.microsoft.com/office/powerpoint/2010/main" val="10364267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94286" y="-27771"/>
            <a:ext cx="11755418" cy="6611091"/>
            <a:chOff x="294286" y="-27771"/>
            <a:chExt cx="11755418" cy="6611091"/>
          </a:xfrm>
        </p:grpSpPr>
        <p:grpSp>
          <p:nvGrpSpPr>
            <p:cNvPr id="8" name="组合 7"/>
            <p:cNvGrpSpPr/>
            <p:nvPr userDrawn="1">
              <p:custDataLst>
                <p:tags r:id="rId7"/>
              </p:custDataLst>
            </p:nvPr>
          </p:nvGrpSpPr>
          <p:grpSpPr>
            <a:xfrm>
              <a:off x="11598965" y="6433146"/>
              <a:ext cx="450739" cy="150174"/>
              <a:chOff x="0" y="3623101"/>
              <a:chExt cx="1405715" cy="468548"/>
            </a:xfrm>
          </p:grpSpPr>
          <p:sp>
            <p:nvSpPr>
              <p:cNvPr id="10" name="菱形 9"/>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五边形 4"/>
            <p:cNvSpPr/>
            <p:nvPr userDrawn="1">
              <p:custDataLst>
                <p:tags r:id="rId8"/>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4064097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318" y="-953"/>
            <a:ext cx="12192000" cy="6858953"/>
            <a:chOff x="-318" y="-953"/>
            <a:chExt cx="12192000" cy="6858953"/>
          </a:xfrm>
        </p:grpSpPr>
        <p:grpSp>
          <p:nvGrpSpPr>
            <p:cNvPr id="11" name="组合 10"/>
            <p:cNvGrpSpPr/>
            <p:nvPr userDrawn="1">
              <p:custDataLst>
                <p:tags r:id="rId7"/>
              </p:custDataLst>
            </p:nvPr>
          </p:nvGrpSpPr>
          <p:grpSpPr>
            <a:xfrm>
              <a:off x="-318" y="635"/>
              <a:ext cx="12192000" cy="6857365"/>
              <a:chOff x="0" y="0"/>
              <a:chExt cx="19200" cy="10799"/>
            </a:xfrm>
          </p:grpSpPr>
          <p:sp>
            <p:nvSpPr>
              <p:cNvPr id="12" name="矩形 11"/>
              <p:cNvSpPr/>
              <p:nvPr userDrawn="1">
                <p:custDataLst>
                  <p:tags r:id="rId11"/>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12"/>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userDrawn="1">
                <p:custDataLst>
                  <p:tags r:id="rId14"/>
                </p:custDataLst>
              </p:nvPr>
            </p:nvGrpSpPr>
            <p:grpSpPr>
              <a:xfrm>
                <a:off x="16448" y="9574"/>
                <a:ext cx="2074" cy="675"/>
                <a:chOff x="0" y="3633950"/>
                <a:chExt cx="1405715" cy="457699"/>
              </a:xfrm>
            </p:grpSpPr>
            <p:sp>
              <p:nvSpPr>
                <p:cNvPr id="16" name="菱形 15"/>
                <p:cNvSpPr/>
                <p:nvPr userDrawn="1">
                  <p:custDataLst>
                    <p:tags r:id="rId15"/>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userDrawn="1">
                  <p:custDataLst>
                    <p:tags r:id="rId16"/>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userDrawn="1">
                  <p:custDataLst>
                    <p:tags r:id="rId17"/>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2"/>
            </p:custDataLst>
          </p:nvPr>
        </p:nvSpPr>
        <p:spPr>
          <a:xfrm>
            <a:off x="4116000" y="2651764"/>
            <a:ext cx="5409566" cy="939160"/>
          </a:xfrm>
        </p:spPr>
        <p:txBody>
          <a:bodyPr lIns="90000" tIns="46800" rIns="90000" bIns="46800" anchor="b" anchorCtr="0">
            <a:normAutofit/>
          </a:bodyPr>
          <a:lstStyle>
            <a:lvl1pPr>
              <a:defRPr sz="4800" u="none" strike="noStrike" kern="1200" cap="none" spc="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hasCustomPrompt="1"/>
            <p:custDataLst>
              <p:tags r:id="rId3"/>
            </p:custDataLst>
          </p:nvPr>
        </p:nvSpPr>
        <p:spPr>
          <a:xfrm>
            <a:off x="4116000" y="3646276"/>
            <a:ext cx="5409566" cy="1310880"/>
          </a:xfrm>
        </p:spPr>
        <p:txBody>
          <a:bodyPr lIns="90000" tIns="0" rIns="90000" bIns="46800">
            <a:normAutofit/>
          </a:bodyPr>
          <a:lstStyle>
            <a:lvl1pPr marL="0" indent="0" eaLnBrk="1" fontAlgn="auto" latinLnBrk="0" hangingPunct="1">
              <a:buNone/>
              <a:defRPr kumimoji="0" lang="zh-CN" altLang="en-US" sz="1600" b="0" i="0" u="none" strike="noStrike" kern="1200" cap="none" spc="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798544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4272657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294286" y="-27771"/>
            <a:ext cx="11755418" cy="6611091"/>
            <a:chOff x="294286" y="-27771"/>
            <a:chExt cx="11755418" cy="6611091"/>
          </a:xfrm>
        </p:grpSpPr>
        <p:grpSp>
          <p:nvGrpSpPr>
            <p:cNvPr id="11" name="组合 10"/>
            <p:cNvGrpSpPr/>
            <p:nvPr userDrawn="1">
              <p:custDataLst>
                <p:tags r:id="rId10"/>
              </p:custDataLst>
            </p:nvPr>
          </p:nvGrpSpPr>
          <p:grpSpPr>
            <a:xfrm>
              <a:off x="11598965" y="6433146"/>
              <a:ext cx="450739" cy="150174"/>
              <a:chOff x="0" y="3623101"/>
              <a:chExt cx="1405715" cy="468548"/>
            </a:xfrm>
          </p:grpSpPr>
          <p:sp>
            <p:nvSpPr>
              <p:cNvPr id="13" name="菱形 12"/>
              <p:cNvSpPr/>
              <p:nvPr userDrawn="1">
                <p:custDataLst>
                  <p:tags r:id="rId12"/>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4"/>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五边形 4"/>
            <p:cNvSpPr/>
            <p:nvPr userDrawn="1">
              <p:custDataLst>
                <p:tags r:id="rId11"/>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175539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318" y="635"/>
            <a:ext cx="12192000" cy="6857365"/>
            <a:chOff x="-318" y="635"/>
            <a:chExt cx="12192000" cy="6857365"/>
          </a:xfrm>
        </p:grpSpPr>
        <p:grpSp>
          <p:nvGrpSpPr>
            <p:cNvPr id="16" name="组合 15"/>
            <p:cNvGrpSpPr/>
            <p:nvPr userDrawn="1"/>
          </p:nvGrpSpPr>
          <p:grpSpPr>
            <a:xfrm>
              <a:off x="-318" y="635"/>
              <a:ext cx="12192000" cy="6857365"/>
              <a:chOff x="-318" y="635"/>
              <a:chExt cx="12192000" cy="6857365"/>
            </a:xfrm>
          </p:grpSpPr>
          <p:grpSp>
            <p:nvGrpSpPr>
              <p:cNvPr id="8" name="组合 7"/>
              <p:cNvGrpSpPr/>
              <p:nvPr userDrawn="1">
                <p:custDataLst>
                  <p:tags r:id="rId7"/>
                </p:custDataLst>
              </p:nvPr>
            </p:nvGrpSpPr>
            <p:grpSpPr>
              <a:xfrm>
                <a:off x="-318" y="635"/>
                <a:ext cx="12192000" cy="6857365"/>
                <a:chOff x="0" y="0"/>
                <a:chExt cx="19200" cy="10799"/>
              </a:xfrm>
            </p:grpSpPr>
            <p:sp>
              <p:nvSpPr>
                <p:cNvPr id="9" name="矩形 8"/>
                <p:cNvSpPr/>
                <p:nvPr userDrawn="1">
                  <p:custDataLst>
                    <p:tags r:id="rId9"/>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custDataLst>
                    <p:tags r:id="rId10"/>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1"/>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userDrawn="1">
                  <p:custDataLst>
                    <p:tags r:id="rId12"/>
                  </p:custDataLst>
                </p:nvPr>
              </p:nvGrpSpPr>
              <p:grpSpPr>
                <a:xfrm>
                  <a:off x="16448" y="9574"/>
                  <a:ext cx="2074" cy="675"/>
                  <a:chOff x="0" y="3633950"/>
                  <a:chExt cx="1405715" cy="457699"/>
                </a:xfrm>
              </p:grpSpPr>
              <p:sp>
                <p:nvSpPr>
                  <p:cNvPr id="13" name="菱形 12"/>
                  <p:cNvSpPr/>
                  <p:nvPr userDrawn="1">
                    <p:custDataLst>
                      <p:tags r:id="rId13"/>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4"/>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5"/>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五边形 6"/>
            <p:cNvSpPr/>
            <p:nvPr userDrawn="1">
              <p:custDataLst>
                <p:tags r:id="rId6"/>
              </p:custDataLst>
            </p:nvPr>
          </p:nvSpPr>
          <p:spPr>
            <a:xfrm rot="16200000" flipV="1">
              <a:off x="5792470" y="566864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447198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2025/9/6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199679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EFD9D74-47D9-4702-A33C-335B63B48DBF}" type="datetimeFigureOut">
              <a:rPr lang="zh-CN" altLang="en-US" smtClean="0"/>
              <a:t>2025/9/6</a:t>
            </a:fld>
            <a:endParaRPr lang="zh-CN" altLang="en-US" dirty="0"/>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FABC47A4-756D-490B-A52F-7D9E2C9FC05F}" type="slidenum">
              <a:rPr lang="zh-CN" altLang="en-US" smtClean="0"/>
              <a:t>‹#›</a:t>
            </a:fld>
            <a:endParaRPr lang="zh-CN" altLang="en-US"/>
          </a:p>
        </p:txBody>
      </p:sp>
    </p:spTree>
    <p:extLst>
      <p:ext uri="{BB962C8B-B14F-4D97-AF65-F5344CB8AC3E}">
        <p14:creationId xmlns:p14="http://schemas.microsoft.com/office/powerpoint/2010/main" val="2781056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7"/>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8"/>
              </p:custDataLst>
            </p:nvPr>
          </p:nvGrpSpPr>
          <p:grpSpPr>
            <a:xfrm>
              <a:off x="11148545" y="6413693"/>
              <a:ext cx="950855" cy="316799"/>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757726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7"/>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63747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tags" Target="../tags/tag311.xml"/><Relationship Id="rId3" Type="http://schemas.openxmlformats.org/officeDocument/2006/relationships/tags" Target="../tags/tag306.xml"/><Relationship Id="rId7" Type="http://schemas.openxmlformats.org/officeDocument/2006/relationships/tags" Target="../tags/tag310.xml"/><Relationship Id="rId2" Type="http://schemas.openxmlformats.org/officeDocument/2006/relationships/tags" Target="../tags/tag305.xml"/><Relationship Id="rId1" Type="http://schemas.openxmlformats.org/officeDocument/2006/relationships/tags" Target="../tags/tag304.xml"/><Relationship Id="rId6" Type="http://schemas.openxmlformats.org/officeDocument/2006/relationships/tags" Target="../tags/tag309.xml"/><Relationship Id="rId5" Type="http://schemas.openxmlformats.org/officeDocument/2006/relationships/tags" Target="../tags/tag308.xml"/><Relationship Id="rId10" Type="http://schemas.openxmlformats.org/officeDocument/2006/relationships/image" Target="../media/image8.png"/><Relationship Id="rId4" Type="http://schemas.openxmlformats.org/officeDocument/2006/relationships/tags" Target="../tags/tag307.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tags" Target="../tags/tag319.xml"/><Relationship Id="rId3" Type="http://schemas.openxmlformats.org/officeDocument/2006/relationships/tags" Target="../tags/tag314.xml"/><Relationship Id="rId7" Type="http://schemas.openxmlformats.org/officeDocument/2006/relationships/tags" Target="../tags/tag318.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9"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279.xml"/><Relationship Id="rId3" Type="http://schemas.openxmlformats.org/officeDocument/2006/relationships/tags" Target="../tags/tag274.xml"/><Relationship Id="rId7" Type="http://schemas.openxmlformats.org/officeDocument/2006/relationships/tags" Target="../tags/tag278.xm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tags" Target="../tags/tag327.xml"/><Relationship Id="rId3" Type="http://schemas.openxmlformats.org/officeDocument/2006/relationships/tags" Target="../tags/tag322.xml"/><Relationship Id="rId7" Type="http://schemas.openxmlformats.org/officeDocument/2006/relationships/tags" Target="../tags/tag326.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11" Type="http://schemas.openxmlformats.org/officeDocument/2006/relationships/image" Target="../media/image13.png"/><Relationship Id="rId5" Type="http://schemas.openxmlformats.org/officeDocument/2006/relationships/tags" Target="../tags/tag324.xml"/><Relationship Id="rId10" Type="http://schemas.openxmlformats.org/officeDocument/2006/relationships/image" Target="../media/image12.png"/><Relationship Id="rId4" Type="http://schemas.openxmlformats.org/officeDocument/2006/relationships/tags" Target="../tags/tag323.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tags" Target="../tags/tag335.xml"/><Relationship Id="rId3" Type="http://schemas.openxmlformats.org/officeDocument/2006/relationships/tags" Target="../tags/tag330.xml"/><Relationship Id="rId7" Type="http://schemas.openxmlformats.org/officeDocument/2006/relationships/tags" Target="../tags/tag334.xml"/><Relationship Id="rId2" Type="http://schemas.openxmlformats.org/officeDocument/2006/relationships/tags" Target="../tags/tag329.xml"/><Relationship Id="rId1" Type="http://schemas.openxmlformats.org/officeDocument/2006/relationships/tags" Target="../tags/tag328.xml"/><Relationship Id="rId6" Type="http://schemas.openxmlformats.org/officeDocument/2006/relationships/tags" Target="../tags/tag333.xml"/><Relationship Id="rId5" Type="http://schemas.openxmlformats.org/officeDocument/2006/relationships/tags" Target="../tags/tag332.xml"/><Relationship Id="rId10" Type="http://schemas.openxmlformats.org/officeDocument/2006/relationships/image" Target="../media/image14.png"/><Relationship Id="rId4" Type="http://schemas.openxmlformats.org/officeDocument/2006/relationships/tags" Target="../tags/tag331.xml"/><Relationship Id="rId9"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tags" Target="../tags/tag287.xml"/><Relationship Id="rId3" Type="http://schemas.openxmlformats.org/officeDocument/2006/relationships/tags" Target="../tags/tag282.xml"/><Relationship Id="rId7" Type="http://schemas.openxmlformats.org/officeDocument/2006/relationships/tags" Target="../tags/tag286.xm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9"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8" Type="http://schemas.openxmlformats.org/officeDocument/2006/relationships/tags" Target="../tags/tag343.xml"/><Relationship Id="rId3" Type="http://schemas.openxmlformats.org/officeDocument/2006/relationships/tags" Target="../tags/tag338.xml"/><Relationship Id="rId7" Type="http://schemas.openxmlformats.org/officeDocument/2006/relationships/tags" Target="../tags/tag342.xml"/><Relationship Id="rId2" Type="http://schemas.openxmlformats.org/officeDocument/2006/relationships/tags" Target="../tags/tag337.xml"/><Relationship Id="rId1" Type="http://schemas.openxmlformats.org/officeDocument/2006/relationships/tags" Target="../tags/tag336.xml"/><Relationship Id="rId6" Type="http://schemas.openxmlformats.org/officeDocument/2006/relationships/tags" Target="../tags/tag341.xml"/><Relationship Id="rId5" Type="http://schemas.openxmlformats.org/officeDocument/2006/relationships/tags" Target="../tags/tag340.xml"/><Relationship Id="rId10" Type="http://schemas.openxmlformats.org/officeDocument/2006/relationships/image" Target="../media/image30.png"/><Relationship Id="rId4" Type="http://schemas.openxmlformats.org/officeDocument/2006/relationships/tags" Target="../tags/tag339.xml"/><Relationship Id="rId9"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8" Type="http://schemas.openxmlformats.org/officeDocument/2006/relationships/tags" Target="../tags/tag351.xml"/><Relationship Id="rId3" Type="http://schemas.openxmlformats.org/officeDocument/2006/relationships/tags" Target="../tags/tag346.xml"/><Relationship Id="rId7" Type="http://schemas.openxmlformats.org/officeDocument/2006/relationships/tags" Target="../tags/tag350.xml"/><Relationship Id="rId2" Type="http://schemas.openxmlformats.org/officeDocument/2006/relationships/tags" Target="../tags/tag345.xml"/><Relationship Id="rId1" Type="http://schemas.openxmlformats.org/officeDocument/2006/relationships/tags" Target="../tags/tag344.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9"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8" Type="http://schemas.openxmlformats.org/officeDocument/2006/relationships/tags" Target="../tags/tag359.xml"/><Relationship Id="rId3" Type="http://schemas.openxmlformats.org/officeDocument/2006/relationships/tags" Target="../tags/tag354.xml"/><Relationship Id="rId7" Type="http://schemas.openxmlformats.org/officeDocument/2006/relationships/tags" Target="../tags/tag358.xml"/><Relationship Id="rId2" Type="http://schemas.openxmlformats.org/officeDocument/2006/relationships/tags" Target="../tags/tag353.xml"/><Relationship Id="rId1" Type="http://schemas.openxmlformats.org/officeDocument/2006/relationships/tags" Target="../tags/tag352.xml"/><Relationship Id="rId6" Type="http://schemas.openxmlformats.org/officeDocument/2006/relationships/tags" Target="../tags/tag357.xml"/><Relationship Id="rId11" Type="http://schemas.openxmlformats.org/officeDocument/2006/relationships/image" Target="../media/image35.jpg"/><Relationship Id="rId5" Type="http://schemas.openxmlformats.org/officeDocument/2006/relationships/tags" Target="../tags/tag356.xml"/><Relationship Id="rId10" Type="http://schemas.openxmlformats.org/officeDocument/2006/relationships/image" Target="../media/image34.png"/><Relationship Id="rId4" Type="http://schemas.openxmlformats.org/officeDocument/2006/relationships/tags" Target="../tags/tag355.xml"/><Relationship Id="rId9"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8" Type="http://schemas.openxmlformats.org/officeDocument/2006/relationships/tags" Target="../tags/tag367.xml"/><Relationship Id="rId3" Type="http://schemas.openxmlformats.org/officeDocument/2006/relationships/tags" Target="../tags/tag362.xml"/><Relationship Id="rId7" Type="http://schemas.openxmlformats.org/officeDocument/2006/relationships/tags" Target="../tags/tag366.xml"/><Relationship Id="rId2" Type="http://schemas.openxmlformats.org/officeDocument/2006/relationships/tags" Target="../tags/tag361.xml"/><Relationship Id="rId1" Type="http://schemas.openxmlformats.org/officeDocument/2006/relationships/tags" Target="../tags/tag360.xml"/><Relationship Id="rId6" Type="http://schemas.openxmlformats.org/officeDocument/2006/relationships/tags" Target="../tags/tag365.xml"/><Relationship Id="rId5" Type="http://schemas.openxmlformats.org/officeDocument/2006/relationships/tags" Target="../tags/tag364.xml"/><Relationship Id="rId10" Type="http://schemas.openxmlformats.org/officeDocument/2006/relationships/image" Target="../media/image36.png"/><Relationship Id="rId4" Type="http://schemas.openxmlformats.org/officeDocument/2006/relationships/tags" Target="../tags/tag363.xml"/><Relationship Id="rId9"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295.xml"/><Relationship Id="rId3" Type="http://schemas.openxmlformats.org/officeDocument/2006/relationships/tags" Target="../tags/tag290.xml"/><Relationship Id="rId7" Type="http://schemas.openxmlformats.org/officeDocument/2006/relationships/tags" Target="../tags/tag294.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5" Type="http://schemas.openxmlformats.org/officeDocument/2006/relationships/tags" Target="../tags/tag292.xml"/><Relationship Id="rId10" Type="http://schemas.openxmlformats.org/officeDocument/2006/relationships/image" Target="../media/image4.png"/><Relationship Id="rId4" Type="http://schemas.openxmlformats.org/officeDocument/2006/relationships/tags" Target="../tags/tag291.xml"/><Relationship Id="rId9"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tags" Target="../tags/tag370.xml"/><Relationship Id="rId2" Type="http://schemas.openxmlformats.org/officeDocument/2006/relationships/tags" Target="../tags/tag369.xml"/><Relationship Id="rId1" Type="http://schemas.openxmlformats.org/officeDocument/2006/relationships/tags" Target="../tags/tag368.xml"/><Relationship Id="rId5" Type="http://schemas.openxmlformats.org/officeDocument/2006/relationships/image" Target="../media/image37.png"/><Relationship Id="rId4"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tags" Target="../tags/tag303.xml"/><Relationship Id="rId3" Type="http://schemas.openxmlformats.org/officeDocument/2006/relationships/tags" Target="../tags/tag298.xml"/><Relationship Id="rId7" Type="http://schemas.openxmlformats.org/officeDocument/2006/relationships/tags" Target="../tags/tag302.xml"/><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9"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0"/>
          <p:cNvSpPr>
            <a:spLocks noGrp="1"/>
          </p:cNvSpPr>
          <p:nvPr>
            <p:ph type="body" sz="quarter" idx="13"/>
            <p:custDataLst>
              <p:tags r:id="rId2"/>
            </p:custDataLst>
          </p:nvPr>
        </p:nvSpPr>
        <p:spPr>
          <a:xfrm>
            <a:off x="3759200" y="4109085"/>
            <a:ext cx="4643755" cy="668655"/>
          </a:xfrm>
        </p:spPr>
        <p:txBody>
          <a:bodyPr>
            <a:noAutofit/>
          </a:bodyPr>
          <a:lstStyle/>
          <a:p>
            <a:pPr marL="0" lvl="0" indent="0" algn="r">
              <a:lnSpc>
                <a:spcPct val="130000"/>
              </a:lnSpc>
              <a:spcBef>
                <a:spcPts val="0"/>
              </a:spcBef>
              <a:spcAft>
                <a:spcPts val="0"/>
              </a:spcAft>
              <a:buSzPct val="100000"/>
              <a:buNone/>
            </a:pPr>
            <a:r>
              <a:rPr lang="zh-CN" altLang="en-US" sz="1600" b="1" dirty="0">
                <a:solidFill>
                  <a:schemeClr val="dk1">
                    <a:lumMod val="85000"/>
                    <a:lumOff val="15000"/>
                  </a:schemeClr>
                </a:solidFill>
                <a:latin typeface="微软雅黑" panose="020B0503020204020204" charset="-122"/>
                <a:cs typeface="微软雅黑" panose="020B0503020204020204" charset="-122"/>
              </a:rPr>
              <a:t>数控机床电气控制（第4版）</a:t>
            </a:r>
            <a:r>
              <a:rPr lang="en-US" altLang="zh-CN" sz="1600" b="1" dirty="0">
                <a:solidFill>
                  <a:schemeClr val="dk1">
                    <a:lumMod val="85000"/>
                    <a:lumOff val="15000"/>
                  </a:schemeClr>
                </a:solidFill>
                <a:latin typeface="微软雅黑" panose="020B0503020204020204" charset="-122"/>
                <a:cs typeface="微软雅黑" panose="020B0503020204020204" charset="-122"/>
              </a:rPr>
              <a:t>   </a:t>
            </a:r>
            <a:r>
              <a:rPr lang="zh-CN" altLang="en-US" sz="1600" b="1" dirty="0">
                <a:solidFill>
                  <a:schemeClr val="dk1">
                    <a:lumMod val="85000"/>
                    <a:lumOff val="15000"/>
                  </a:schemeClr>
                </a:solidFill>
                <a:latin typeface="微软雅黑" panose="020B0503020204020204" charset="-122"/>
                <a:cs typeface="微软雅黑" panose="020B0503020204020204" charset="-122"/>
              </a:rPr>
              <a:t>作者：</a:t>
            </a:r>
            <a:r>
              <a:rPr lang="zh-CN" altLang="en-US" sz="1600" b="1">
                <a:latin typeface="微软雅黑" panose="020B0503020204020204" charset="-122"/>
                <a:cs typeface="微软雅黑" panose="020B0503020204020204" charset="-122"/>
                <a:sym typeface="+mn-ea"/>
              </a:rPr>
              <a:t>陈子银</a:t>
            </a:r>
            <a:endParaRPr lang="zh-CN" altLang="en-US" sz="1600" b="1">
              <a:latin typeface="微软雅黑" panose="020B0503020204020204" charset="-122"/>
              <a:cs typeface="微软雅黑" panose="020B0503020204020204" charset="-122"/>
            </a:endParaRPr>
          </a:p>
          <a:p>
            <a:pPr marL="0" lvl="0" indent="0" algn="r">
              <a:lnSpc>
                <a:spcPct val="130000"/>
              </a:lnSpc>
              <a:spcBef>
                <a:spcPts val="0"/>
              </a:spcBef>
              <a:spcAft>
                <a:spcPts val="0"/>
              </a:spcAft>
              <a:buSzPct val="100000"/>
              <a:buNone/>
            </a:pPr>
            <a:endParaRPr lang="zh-CN" altLang="en-US" sz="1600" b="1" dirty="0">
              <a:solidFill>
                <a:schemeClr val="dk1">
                  <a:lumMod val="85000"/>
                  <a:lumOff val="15000"/>
                </a:schemeClr>
              </a:solidFill>
              <a:latin typeface="微软雅黑" panose="020B0503020204020204" charset="-122"/>
              <a:cs typeface="微软雅黑" panose="020B0503020204020204" charset="-122"/>
            </a:endParaRPr>
          </a:p>
        </p:txBody>
      </p:sp>
      <p:sp>
        <p:nvSpPr>
          <p:cNvPr id="9" name="标题 8"/>
          <p:cNvSpPr>
            <a:spLocks noGrp="1"/>
          </p:cNvSpPr>
          <p:nvPr>
            <p:ph type="ctrTitle"/>
            <p:custDataLst>
              <p:tags r:id="rId3"/>
            </p:custDataLst>
          </p:nvPr>
        </p:nvSpPr>
        <p:spPr>
          <a:xfrm>
            <a:off x="922517" y="1851660"/>
            <a:ext cx="10317120" cy="2085340"/>
          </a:xfrm>
        </p:spPr>
        <p:txBody>
          <a:bodyPr>
            <a:normAutofit fontScale="90000"/>
          </a:bodyPr>
          <a:lstStyle/>
          <a:p>
            <a:pPr marL="0" indent="0" algn="ctr">
              <a:lnSpc>
                <a:spcPct val="100000"/>
              </a:lnSpc>
              <a:spcBef>
                <a:spcPts val="0"/>
              </a:spcBef>
              <a:spcAft>
                <a:spcPts val="0"/>
              </a:spcAft>
              <a:buSzPct val="100000"/>
              <a:buNone/>
            </a:pP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项目五   </a:t>
            </a:r>
            <a:b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br>
            <a:r>
              <a:rPr lang="en-US" altLang="zh-CN" sz="6600" dirty="0">
                <a:solidFill>
                  <a:schemeClr val="accent1"/>
                </a:solidFill>
                <a:latin typeface="微软雅黑" panose="020B0503020204020204" charset="-122"/>
                <a:ea typeface="微软雅黑" panose="020B0503020204020204" charset="-122"/>
                <a:cs typeface="微软雅黑" panose="020B0503020204020204" charset="-122"/>
              </a:rPr>
              <a:t>PLC</a:t>
            </a: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及其在</a:t>
            </a:r>
            <a:br>
              <a:rPr lang="en-US" altLang="zh-CN" sz="6600" dirty="0">
                <a:solidFill>
                  <a:schemeClr val="accent1"/>
                </a:solidFill>
                <a:latin typeface="微软雅黑" panose="020B0503020204020204" charset="-122"/>
                <a:ea typeface="微软雅黑" panose="020B0503020204020204" charset="-122"/>
                <a:cs typeface="微软雅黑" panose="020B0503020204020204" charset="-122"/>
              </a:rPr>
            </a:b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数控机床电气控制中的应用</a:t>
            </a:r>
          </a:p>
        </p:txBody>
      </p:sp>
      <p:pic>
        <p:nvPicPr>
          <p:cNvPr id="2" name="图片 1"/>
          <p:cNvPicPr>
            <a:picLocks noChangeAspect="1"/>
          </p:cNvPicPr>
          <p:nvPr/>
        </p:nvPicPr>
        <p:blipFill>
          <a:blip r:embed="rId5"/>
          <a:stretch>
            <a:fillRect/>
          </a:stretch>
        </p:blipFill>
        <p:spPr>
          <a:xfrm>
            <a:off x="4878070" y="5621020"/>
            <a:ext cx="2406650" cy="412750"/>
          </a:xfrm>
          <a:prstGeom prst="rect">
            <a:avLst/>
          </a:prstGeom>
        </p:spPr>
      </p:pic>
      <p:pic>
        <p:nvPicPr>
          <p:cNvPr id="3" name="图片 2"/>
          <p:cNvPicPr>
            <a:picLocks noChangeAspect="1"/>
          </p:cNvPicPr>
          <p:nvPr/>
        </p:nvPicPr>
        <p:blipFill>
          <a:blip r:embed="rId6">
            <a:lum bright="70000" contrast="-70000"/>
          </a:blip>
          <a:stretch>
            <a:fillRect/>
          </a:stretch>
        </p:blipFill>
        <p:spPr>
          <a:xfrm>
            <a:off x="5595620" y="247015"/>
            <a:ext cx="988060" cy="7613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CD62C91-666D-3565-10E7-A694199CD26B}"/>
              </a:ext>
            </a:extLst>
          </p:cNvPr>
          <p:cNvSpPr txBox="1"/>
          <p:nvPr/>
        </p:nvSpPr>
        <p:spPr>
          <a:xfrm>
            <a:off x="840000" y="674400"/>
            <a:ext cx="10512000" cy="2754600"/>
          </a:xfrm>
          <a:prstGeom prst="rect">
            <a:avLst/>
          </a:prstGeom>
          <a:noFill/>
        </p:spPr>
        <p:txBody>
          <a:bodyPr wrap="square" rtlCol="0">
            <a:spAutoFit/>
          </a:bodyPr>
          <a:lstStyle/>
          <a:p>
            <a:pPr indent="576000" algn="just">
              <a:spcAft>
                <a:spcPts val="600"/>
              </a:spcAft>
            </a:pPr>
            <a:r>
              <a:rPr lang="en-US" altLang="zh-CN" sz="2400" b="1" dirty="0">
                <a:latin typeface="+mn-ea"/>
              </a:rPr>
              <a:t>4.</a:t>
            </a:r>
            <a:r>
              <a:rPr lang="zh-CN" altLang="en-US" sz="2400" b="1" dirty="0">
                <a:latin typeface="+mn-ea"/>
              </a:rPr>
              <a:t>功能完善</a:t>
            </a:r>
            <a:endParaRPr lang="en-US" altLang="zh-CN" sz="2400" b="1" dirty="0">
              <a:latin typeface="+mn-ea"/>
            </a:endParaRPr>
          </a:p>
          <a:p>
            <a:pPr indent="576000" algn="just"/>
            <a:r>
              <a:rPr lang="en-US" altLang="zh-CN" sz="2400" dirty="0">
                <a:latin typeface="+mn-ea"/>
              </a:rPr>
              <a:t>PLC</a:t>
            </a:r>
            <a:r>
              <a:rPr lang="zh-CN" altLang="en-US" sz="2400" dirty="0">
                <a:latin typeface="+mn-ea"/>
              </a:rPr>
              <a:t>具有很强的对数字量和模拟量的处理功能，如逻辑运算、算术运算、特殊函数运算等；</a:t>
            </a:r>
            <a:r>
              <a:rPr lang="en-US" altLang="zh-CN" sz="2400" dirty="0">
                <a:latin typeface="+mn-ea"/>
              </a:rPr>
              <a:t>PLC</a:t>
            </a:r>
            <a:r>
              <a:rPr lang="zh-CN" altLang="en-US" sz="2400" dirty="0">
                <a:latin typeface="+mn-ea"/>
              </a:rPr>
              <a:t>具有常用的控制功能，如</a:t>
            </a:r>
            <a:r>
              <a:rPr lang="en-US" altLang="zh-CN" sz="2400" dirty="0">
                <a:latin typeface="+mn-ea"/>
              </a:rPr>
              <a:t>PID</a:t>
            </a:r>
            <a:r>
              <a:rPr lang="zh-CN" altLang="en-US" sz="2400" dirty="0">
                <a:latin typeface="+mn-ea"/>
              </a:rPr>
              <a:t>闭环回路控制、中断控制、矩阵运算等；</a:t>
            </a:r>
            <a:r>
              <a:rPr lang="en-US" altLang="zh-CN" sz="2400" dirty="0">
                <a:latin typeface="+mn-ea"/>
              </a:rPr>
              <a:t>PLC</a:t>
            </a:r>
            <a:r>
              <a:rPr lang="zh-CN" altLang="en-US" sz="2400" dirty="0">
                <a:latin typeface="+mn-ea"/>
              </a:rPr>
              <a:t>可以扩展特殊功能，如高速计数、电子凸轮控制、伺服电机定位等；</a:t>
            </a:r>
            <a:r>
              <a:rPr lang="en-US" altLang="zh-CN" sz="2400" dirty="0">
                <a:latin typeface="+mn-ea"/>
              </a:rPr>
              <a:t>PLC</a:t>
            </a:r>
            <a:r>
              <a:rPr lang="zh-CN" altLang="en-US" sz="2400" dirty="0">
                <a:latin typeface="+mn-ea"/>
              </a:rPr>
              <a:t>可以组成多种工业网络实现数据传送、上位监控等功能。</a:t>
            </a:r>
            <a:endParaRPr lang="en-US" altLang="zh-CN" sz="2400" dirty="0">
              <a:latin typeface="+mn-ea"/>
            </a:endParaRPr>
          </a:p>
          <a:p>
            <a:pPr indent="576000" algn="just"/>
            <a:r>
              <a:rPr lang="zh-CN" altLang="en-US" sz="2400" dirty="0">
                <a:latin typeface="+mn-ea"/>
              </a:rPr>
              <a:t>目前，在我国应用较多的国外</a:t>
            </a:r>
            <a:r>
              <a:rPr lang="en-US" altLang="zh-CN" sz="2400" dirty="0">
                <a:latin typeface="+mn-ea"/>
              </a:rPr>
              <a:t>PLC</a:t>
            </a:r>
            <a:r>
              <a:rPr lang="zh-CN" altLang="en-US" sz="2400" dirty="0">
                <a:latin typeface="+mn-ea"/>
              </a:rPr>
              <a:t>及其生产厂家如表</a:t>
            </a:r>
            <a:r>
              <a:rPr lang="en-US" altLang="zh-CN" sz="2400" dirty="0">
                <a:latin typeface="+mn-ea"/>
              </a:rPr>
              <a:t>5-1</a:t>
            </a:r>
            <a:r>
              <a:rPr lang="zh-CN" altLang="en-US" sz="2400" dirty="0">
                <a:latin typeface="+mn-ea"/>
              </a:rPr>
              <a:t>所示。</a:t>
            </a:r>
          </a:p>
        </p:txBody>
      </p:sp>
      <p:pic>
        <p:nvPicPr>
          <p:cNvPr id="5" name="图片 4">
            <a:extLst>
              <a:ext uri="{FF2B5EF4-FFF2-40B4-BE49-F238E27FC236}">
                <a16:creationId xmlns:a16="http://schemas.microsoft.com/office/drawing/2014/main" id="{90FA21EA-9ED0-2B86-0C05-CF4EB0B8BF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4434" y="3158946"/>
            <a:ext cx="5603132" cy="3024654"/>
          </a:xfrm>
          <a:prstGeom prst="rect">
            <a:avLst/>
          </a:prstGeom>
        </p:spPr>
      </p:pic>
    </p:spTree>
    <p:extLst>
      <p:ext uri="{BB962C8B-B14F-4D97-AF65-F5344CB8AC3E}">
        <p14:creationId xmlns:p14="http://schemas.microsoft.com/office/powerpoint/2010/main" val="976504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EE0B2F4-AC9A-30E8-535F-2B99489F8E47}"/>
              </a:ext>
            </a:extLst>
          </p:cNvPr>
          <p:cNvSpPr txBox="1"/>
          <p:nvPr/>
        </p:nvSpPr>
        <p:spPr>
          <a:xfrm>
            <a:off x="840000" y="543594"/>
            <a:ext cx="10512000" cy="5770811"/>
          </a:xfrm>
          <a:prstGeom prst="rect">
            <a:avLst/>
          </a:prstGeom>
          <a:noFill/>
        </p:spPr>
        <p:txBody>
          <a:bodyPr wrap="square" rtlCol="0">
            <a:spAutoFit/>
          </a:bodyPr>
          <a:lstStyle/>
          <a:p>
            <a:pPr>
              <a:spcAft>
                <a:spcPts val="600"/>
              </a:spcAft>
            </a:pPr>
            <a:r>
              <a:rPr lang="en-US" altLang="zh-CN" sz="2400" b="1" dirty="0">
                <a:latin typeface="+mj-ea"/>
                <a:ea typeface="+mj-ea"/>
              </a:rPr>
              <a:t>5.1.3    </a:t>
            </a:r>
            <a:r>
              <a:rPr lang="zh-CN" altLang="en-US" sz="2400" b="1" dirty="0">
                <a:latin typeface="+mj-ea"/>
                <a:ea typeface="+mj-ea"/>
              </a:rPr>
              <a:t>可编程控制器的分类</a:t>
            </a:r>
            <a:endParaRPr lang="en-US" altLang="zh-CN" sz="2400" b="1" dirty="0">
              <a:latin typeface="+mj-ea"/>
              <a:ea typeface="+mj-ea"/>
            </a:endParaRPr>
          </a:p>
          <a:p>
            <a:pPr indent="576000" algn="just"/>
            <a:r>
              <a:rPr lang="zh-CN" altLang="en-US" sz="2000" dirty="0"/>
              <a:t>为满足工业控制要求，</a:t>
            </a:r>
            <a:r>
              <a:rPr lang="en-US" altLang="zh-CN" sz="2000" dirty="0"/>
              <a:t>PLC</a:t>
            </a:r>
            <a:r>
              <a:rPr lang="zh-CN" altLang="en-US" sz="2000" dirty="0"/>
              <a:t>的生产制造商不断推出具有不同层次性能和内部资源的</a:t>
            </a:r>
            <a:r>
              <a:rPr lang="en-US" altLang="zh-CN" sz="2000" dirty="0"/>
              <a:t>PLC</a:t>
            </a:r>
            <a:r>
              <a:rPr lang="zh-CN" altLang="en-US" sz="2000" dirty="0"/>
              <a:t>，形式多样。</a:t>
            </a:r>
            <a:endParaRPr lang="en-US" altLang="zh-CN" sz="2000" dirty="0"/>
          </a:p>
          <a:p>
            <a:pPr indent="576000" algn="just"/>
            <a:r>
              <a:rPr lang="zh-CN" altLang="en-US" sz="2000" dirty="0"/>
              <a:t>在对</a:t>
            </a:r>
            <a:r>
              <a:rPr lang="en-US" altLang="zh-CN" sz="2000" dirty="0"/>
              <a:t>PLC</a:t>
            </a:r>
            <a:r>
              <a:rPr lang="zh-CN" altLang="en-US" sz="2000" dirty="0"/>
              <a:t>进行分类时，通常采用以下</a:t>
            </a:r>
            <a:r>
              <a:rPr lang="en-US" altLang="zh-CN" sz="2000" dirty="0"/>
              <a:t>3</a:t>
            </a:r>
            <a:r>
              <a:rPr lang="zh-CN" altLang="en-US" sz="2000" dirty="0"/>
              <a:t>种方法。</a:t>
            </a:r>
            <a:endParaRPr lang="en-US" altLang="zh-CN" sz="2000" dirty="0"/>
          </a:p>
          <a:p>
            <a:pPr indent="576000" algn="just"/>
            <a:r>
              <a:rPr lang="en-US" altLang="zh-CN" sz="2000" b="1" dirty="0">
                <a:latin typeface="+mn-ea"/>
              </a:rPr>
              <a:t>1.</a:t>
            </a:r>
            <a:r>
              <a:rPr lang="zh-CN" altLang="en-US" sz="2000" b="1" dirty="0">
                <a:latin typeface="+mn-ea"/>
              </a:rPr>
              <a:t>按照</a:t>
            </a:r>
            <a:r>
              <a:rPr lang="en-US" altLang="zh-CN" sz="2000" b="1" dirty="0">
                <a:latin typeface="+mn-ea"/>
              </a:rPr>
              <a:t>I/O</a:t>
            </a:r>
            <a:r>
              <a:rPr lang="zh-CN" altLang="en-US" sz="2000" b="1" dirty="0">
                <a:latin typeface="+mn-ea"/>
              </a:rPr>
              <a:t>点数容量分类</a:t>
            </a:r>
            <a:endParaRPr lang="en-US" altLang="zh-CN" sz="2000" b="1" dirty="0">
              <a:latin typeface="+mn-ea"/>
            </a:endParaRPr>
          </a:p>
          <a:p>
            <a:pPr indent="576000" algn="just"/>
            <a:r>
              <a:rPr lang="zh-CN" altLang="en-US" sz="2000" dirty="0"/>
              <a:t>按照</a:t>
            </a:r>
            <a:r>
              <a:rPr lang="en-US" altLang="zh-CN" sz="2000" dirty="0"/>
              <a:t>PLC</a:t>
            </a:r>
            <a:r>
              <a:rPr lang="zh-CN" altLang="en-US" sz="2000" dirty="0"/>
              <a:t>的输入</a:t>
            </a:r>
            <a:r>
              <a:rPr lang="en-US" altLang="zh-CN" sz="2000" dirty="0"/>
              <a:t>/</a:t>
            </a:r>
            <a:r>
              <a:rPr lang="zh-CN" altLang="en-US" sz="2000" dirty="0"/>
              <a:t>输出点数、存储器容量和功能分类，可将</a:t>
            </a:r>
            <a:r>
              <a:rPr lang="en-US" altLang="zh-CN" sz="2000" dirty="0"/>
              <a:t>PLC</a:t>
            </a:r>
            <a:r>
              <a:rPr lang="zh-CN" altLang="en-US" sz="2000" dirty="0"/>
              <a:t>分为小型机、中型机和大型机。</a:t>
            </a:r>
            <a:endParaRPr lang="en-US" altLang="zh-CN" sz="2000" dirty="0"/>
          </a:p>
          <a:p>
            <a:pPr indent="576000" algn="just"/>
            <a:r>
              <a:rPr lang="zh-CN" altLang="en-US" sz="2000" dirty="0"/>
              <a:t>（</a:t>
            </a:r>
            <a:r>
              <a:rPr lang="en-US" altLang="zh-CN" sz="2000" dirty="0"/>
              <a:t>1</a:t>
            </a:r>
            <a:r>
              <a:rPr lang="zh-CN" altLang="en-US" sz="2000" dirty="0"/>
              <a:t>）小型机。</a:t>
            </a:r>
            <a:endParaRPr lang="en-US" altLang="zh-CN" sz="2000" dirty="0"/>
          </a:p>
          <a:p>
            <a:pPr indent="576000" algn="just"/>
            <a:r>
              <a:rPr lang="zh-CN" altLang="en-US" sz="2000" dirty="0"/>
              <a:t>小型</a:t>
            </a:r>
            <a:r>
              <a:rPr lang="en-US" altLang="zh-CN" sz="2000" dirty="0"/>
              <a:t>PLC</a:t>
            </a:r>
            <a:r>
              <a:rPr lang="zh-CN" altLang="en-US" sz="2000" dirty="0"/>
              <a:t>的功能一般以开关量控制为主，其输入</a:t>
            </a:r>
            <a:r>
              <a:rPr lang="en-US" altLang="zh-CN" sz="2000" dirty="0"/>
              <a:t>/</a:t>
            </a:r>
            <a:r>
              <a:rPr lang="zh-CN" altLang="en-US" sz="2000" dirty="0"/>
              <a:t>输出总点数一 般在</a:t>
            </a:r>
            <a:r>
              <a:rPr lang="en-US" altLang="zh-CN" sz="2000" dirty="0"/>
              <a:t>256</a:t>
            </a:r>
            <a:r>
              <a:rPr lang="zh-CN" altLang="en-US" sz="2000" dirty="0"/>
              <a:t>点以下，用户存储器容量在</a:t>
            </a:r>
            <a:r>
              <a:rPr lang="en-US" altLang="zh-CN" sz="2000" dirty="0"/>
              <a:t>4KB</a:t>
            </a:r>
            <a:r>
              <a:rPr lang="zh-CN" altLang="en-US" sz="2000" dirty="0"/>
              <a:t>以下。</a:t>
            </a:r>
            <a:endParaRPr lang="en-US" altLang="zh-CN" sz="2000" dirty="0"/>
          </a:p>
          <a:p>
            <a:pPr indent="576000" algn="just"/>
            <a:r>
              <a:rPr lang="zh-CN" altLang="en-US" sz="2000" dirty="0"/>
              <a:t>这类</a:t>
            </a:r>
            <a:r>
              <a:rPr lang="en-US" altLang="zh-CN" sz="2000" dirty="0"/>
              <a:t>PLC</a:t>
            </a:r>
            <a:r>
              <a:rPr lang="zh-CN" altLang="en-US" sz="2000" dirty="0"/>
              <a:t>的特点是价格低廉、体积小巧，适用于单机或小规模生产过程的控制。</a:t>
            </a:r>
            <a:endParaRPr lang="en-US" altLang="zh-CN" sz="2000" dirty="0"/>
          </a:p>
          <a:p>
            <a:pPr indent="576000" algn="just"/>
            <a:r>
              <a:rPr lang="zh-CN" altLang="en-US" sz="2000" dirty="0"/>
              <a:t>（</a:t>
            </a:r>
            <a:r>
              <a:rPr lang="en-US" altLang="zh-CN" sz="2000" dirty="0"/>
              <a:t>2</a:t>
            </a:r>
            <a:r>
              <a:rPr lang="zh-CN" altLang="en-US" sz="2000" dirty="0"/>
              <a:t>）中型机。</a:t>
            </a:r>
            <a:endParaRPr lang="en-US" altLang="zh-CN" sz="2000" dirty="0"/>
          </a:p>
          <a:p>
            <a:pPr indent="576000" algn="just"/>
            <a:r>
              <a:rPr lang="zh-CN" altLang="en-US" sz="2000" dirty="0"/>
              <a:t>中型</a:t>
            </a:r>
            <a:r>
              <a:rPr lang="en-US" altLang="zh-CN" sz="2000" dirty="0"/>
              <a:t>PLC</a:t>
            </a:r>
            <a:r>
              <a:rPr lang="zh-CN" altLang="en-US" sz="2000" dirty="0"/>
              <a:t>的输入</a:t>
            </a:r>
            <a:r>
              <a:rPr lang="en-US" altLang="zh-CN" sz="2000" dirty="0"/>
              <a:t>/</a:t>
            </a:r>
            <a:r>
              <a:rPr lang="zh-CN" altLang="en-US" sz="2000" dirty="0"/>
              <a:t>输出总点数为</a:t>
            </a:r>
            <a:r>
              <a:rPr lang="en-US" altLang="zh-CN" sz="2000" dirty="0"/>
              <a:t>256~2000</a:t>
            </a:r>
            <a:r>
              <a:rPr lang="zh-CN" altLang="en-US" sz="2000" dirty="0"/>
              <a:t>点，用户存储器容量为</a:t>
            </a:r>
            <a:r>
              <a:rPr lang="en-US" altLang="zh-CN" sz="2000" dirty="0"/>
              <a:t>2~64KB</a:t>
            </a:r>
            <a:r>
              <a:rPr lang="zh-CN" altLang="en-US" sz="2000" dirty="0"/>
              <a:t>。</a:t>
            </a:r>
            <a:endParaRPr lang="en-US" altLang="zh-CN" sz="2000" dirty="0"/>
          </a:p>
          <a:p>
            <a:pPr indent="576000" algn="just"/>
            <a:r>
              <a:rPr lang="zh-CN" altLang="en-US" sz="2000" dirty="0"/>
              <a:t>中型机的指令比小型机更丰富，适用于复杂的逻辑控制系统及连续生产过程的过程控制场合。</a:t>
            </a:r>
            <a:endParaRPr lang="en-US" altLang="zh-CN" sz="2000" dirty="0"/>
          </a:p>
          <a:p>
            <a:pPr indent="576000" algn="just"/>
            <a:r>
              <a:rPr lang="zh-CN" altLang="en-US" sz="2000" dirty="0"/>
              <a:t>（</a:t>
            </a:r>
            <a:r>
              <a:rPr lang="en-US" altLang="zh-CN" sz="2000" dirty="0"/>
              <a:t>3</a:t>
            </a:r>
            <a:r>
              <a:rPr lang="zh-CN" altLang="en-US" sz="2000" dirty="0"/>
              <a:t>）大型机。</a:t>
            </a:r>
            <a:endParaRPr lang="en-US" altLang="zh-CN" sz="2000" dirty="0"/>
          </a:p>
          <a:p>
            <a:pPr indent="576000" algn="just"/>
            <a:r>
              <a:rPr lang="zh-CN" altLang="en-US" sz="2000" dirty="0"/>
              <a:t>大型</a:t>
            </a:r>
            <a:r>
              <a:rPr lang="en-US" altLang="zh-CN" sz="2000" dirty="0"/>
              <a:t>PLC</a:t>
            </a:r>
            <a:r>
              <a:rPr lang="zh-CN" altLang="en-US" sz="2000" dirty="0"/>
              <a:t>的输入</a:t>
            </a:r>
            <a:r>
              <a:rPr lang="en-US" altLang="zh-CN" sz="2000" dirty="0"/>
              <a:t>/</a:t>
            </a:r>
            <a:r>
              <a:rPr lang="zh-CN" altLang="en-US" sz="2000" dirty="0"/>
              <a:t>输出总点数在</a:t>
            </a:r>
            <a:r>
              <a:rPr lang="en-US" altLang="zh-CN" sz="2000" dirty="0"/>
              <a:t>2000</a:t>
            </a:r>
            <a:r>
              <a:rPr lang="zh-CN" altLang="en-US" sz="2000" dirty="0"/>
              <a:t>点以上，用户存储器容量为</a:t>
            </a:r>
            <a:r>
              <a:rPr lang="en-US" altLang="zh-CN" sz="2000" dirty="0"/>
              <a:t>32KB</a:t>
            </a:r>
            <a:r>
              <a:rPr lang="zh-CN" altLang="en-US" sz="2000" dirty="0"/>
              <a:t>至几兆字节。</a:t>
            </a:r>
            <a:endParaRPr lang="en-US" altLang="zh-CN" sz="2000" dirty="0"/>
          </a:p>
          <a:p>
            <a:pPr indent="576000" algn="just"/>
            <a:r>
              <a:rPr lang="zh-CN" altLang="en-US" sz="2000" dirty="0"/>
              <a:t>其适用于大规模过程控制、分布式控制系统和工厂自动化网络。</a:t>
            </a:r>
          </a:p>
        </p:txBody>
      </p:sp>
    </p:spTree>
    <p:extLst>
      <p:ext uri="{BB962C8B-B14F-4D97-AF65-F5344CB8AC3E}">
        <p14:creationId xmlns:p14="http://schemas.microsoft.com/office/powerpoint/2010/main" val="183893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500"/>
                                        <p:tgtEl>
                                          <p:spTgt spid="3">
                                            <p:txEl>
                                              <p:pRg st="7" end="7"/>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Effect transition="in" filter="fade">
                                      <p:cBhvr>
                                        <p:cTn id="25" dur="500"/>
                                        <p:tgtEl>
                                          <p:spTgt spid="3">
                                            <p:txEl>
                                              <p:pRg st="9" end="9"/>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Effect transition="in" filter="fade">
                                      <p:cBhvr>
                                        <p:cTn id="28" dur="500"/>
                                        <p:tgtEl>
                                          <p:spTgt spid="3">
                                            <p:txEl>
                                              <p:pRg st="10" end="1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Effect transition="in" filter="fade">
                                      <p:cBhvr>
                                        <p:cTn id="31" dur="500"/>
                                        <p:tgtEl>
                                          <p:spTgt spid="3">
                                            <p:txEl>
                                              <p:pRg st="11" end="11"/>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12" end="12"/>
                                            </p:txEl>
                                          </p:spTgt>
                                        </p:tgtEl>
                                        <p:attrNameLst>
                                          <p:attrName>style.visibility</p:attrName>
                                        </p:attrNameLst>
                                      </p:cBhvr>
                                      <p:to>
                                        <p:strVal val="visible"/>
                                      </p:to>
                                    </p:set>
                                    <p:animEffect transition="in" filter="fade">
                                      <p:cBhvr>
                                        <p:cTn id="34" dur="500"/>
                                        <p:tgtEl>
                                          <p:spTgt spid="3">
                                            <p:txEl>
                                              <p:pRg st="12" end="12"/>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animEffect transition="in" filter="fade">
                                      <p:cBhvr>
                                        <p:cTn id="37"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A51E247-CB43-79FD-7F52-96BC7C09894D}"/>
              </a:ext>
            </a:extLst>
          </p:cNvPr>
          <p:cNvSpPr txBox="1"/>
          <p:nvPr/>
        </p:nvSpPr>
        <p:spPr>
          <a:xfrm>
            <a:off x="840000" y="1128370"/>
            <a:ext cx="10512000" cy="4601260"/>
          </a:xfrm>
          <a:prstGeom prst="rect">
            <a:avLst/>
          </a:prstGeom>
          <a:noFill/>
        </p:spPr>
        <p:txBody>
          <a:bodyPr wrap="square" rtlCol="0">
            <a:spAutoFit/>
          </a:bodyPr>
          <a:lstStyle/>
          <a:p>
            <a:pPr indent="576000" algn="just">
              <a:spcAft>
                <a:spcPts val="600"/>
              </a:spcAft>
            </a:pPr>
            <a:r>
              <a:rPr lang="en-US" altLang="zh-CN" sz="2400" b="1" dirty="0">
                <a:latin typeface="+mn-ea"/>
              </a:rPr>
              <a:t>2.</a:t>
            </a:r>
            <a:r>
              <a:rPr lang="zh-CN" altLang="en-US" sz="2400" b="1" dirty="0">
                <a:latin typeface="+mn-ea"/>
              </a:rPr>
              <a:t>按照结构形式分类</a:t>
            </a:r>
            <a:endParaRPr lang="en-US" altLang="zh-CN" sz="2400" b="1" dirty="0">
              <a:latin typeface="+mn-ea"/>
            </a:endParaRPr>
          </a:p>
          <a:p>
            <a:pPr indent="576000" algn="just"/>
            <a:r>
              <a:rPr lang="zh-CN" altLang="en-US" sz="2400" dirty="0">
                <a:latin typeface="+mn-ea"/>
              </a:rPr>
              <a:t>根据</a:t>
            </a:r>
            <a:r>
              <a:rPr lang="en-US" altLang="zh-CN" sz="2400" dirty="0">
                <a:latin typeface="+mn-ea"/>
              </a:rPr>
              <a:t>PLC</a:t>
            </a:r>
            <a:r>
              <a:rPr lang="zh-CN" altLang="en-US" sz="2400" dirty="0">
                <a:latin typeface="+mn-ea"/>
              </a:rPr>
              <a:t>结构形式的不同，</a:t>
            </a:r>
            <a:r>
              <a:rPr lang="en-US" altLang="zh-CN" sz="2400" dirty="0">
                <a:latin typeface="+mn-ea"/>
              </a:rPr>
              <a:t>PLC</a:t>
            </a:r>
            <a:r>
              <a:rPr lang="zh-CN" altLang="en-US" sz="2400" dirty="0">
                <a:latin typeface="+mn-ea"/>
              </a:rPr>
              <a:t>主要可分为整体式和模块式两类。</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）整体式结构。</a:t>
            </a:r>
            <a:endParaRPr lang="en-US" altLang="zh-CN" sz="2400" dirty="0">
              <a:latin typeface="+mn-ea"/>
            </a:endParaRPr>
          </a:p>
          <a:p>
            <a:pPr indent="576000" algn="just"/>
            <a:r>
              <a:rPr lang="zh-CN" altLang="en-US" sz="2400" dirty="0">
                <a:latin typeface="+mn-ea"/>
              </a:rPr>
              <a:t>整体式结构的特点是将</a:t>
            </a:r>
            <a:r>
              <a:rPr lang="en-US" altLang="zh-CN" sz="2400" dirty="0">
                <a:latin typeface="+mn-ea"/>
              </a:rPr>
              <a:t>PLC</a:t>
            </a:r>
            <a:r>
              <a:rPr lang="zh-CN" altLang="en-US" sz="2400" dirty="0">
                <a:latin typeface="+mn-ea"/>
              </a:rPr>
              <a:t>的基本部件，如</a:t>
            </a:r>
            <a:r>
              <a:rPr lang="en-US" altLang="zh-CN" sz="2400" dirty="0">
                <a:latin typeface="+mn-ea"/>
              </a:rPr>
              <a:t>CPU</a:t>
            </a:r>
            <a:r>
              <a:rPr lang="zh-CN" altLang="en-US" sz="2400" dirty="0">
                <a:latin typeface="+mn-ea"/>
              </a:rPr>
              <a:t>、输入</a:t>
            </a:r>
            <a:r>
              <a:rPr lang="en-US" altLang="zh-CN" sz="2400" dirty="0">
                <a:latin typeface="+mn-ea"/>
              </a:rPr>
              <a:t>/</a:t>
            </a:r>
            <a:r>
              <a:rPr lang="zh-CN" altLang="en-US" sz="2400" dirty="0">
                <a:latin typeface="+mn-ea"/>
              </a:rPr>
              <a:t>输出部件、电源等集中于一体，装在一个标准机壳内，构成</a:t>
            </a:r>
            <a:r>
              <a:rPr lang="en-US" altLang="zh-CN" sz="2400" dirty="0">
                <a:latin typeface="+mn-ea"/>
              </a:rPr>
              <a:t>PLC</a:t>
            </a:r>
            <a:r>
              <a:rPr lang="zh-CN" altLang="en-US" sz="2400" dirty="0">
                <a:latin typeface="+mn-ea"/>
              </a:rPr>
              <a:t>的一个基本单元（主机）。</a:t>
            </a:r>
            <a:endParaRPr lang="en-US" altLang="zh-CN" sz="2400" dirty="0">
              <a:latin typeface="+mn-ea"/>
            </a:endParaRPr>
          </a:p>
          <a:p>
            <a:pPr indent="576000" algn="just"/>
            <a:r>
              <a:rPr lang="zh-CN" altLang="en-US" sz="2400" dirty="0">
                <a:latin typeface="+mn-ea"/>
              </a:rPr>
              <a:t>整体式结构的</a:t>
            </a:r>
            <a:r>
              <a:rPr lang="en-US" altLang="zh-CN" sz="2400" dirty="0">
                <a:latin typeface="+mn-ea"/>
              </a:rPr>
              <a:t>PLC</a:t>
            </a:r>
            <a:r>
              <a:rPr lang="zh-CN" altLang="en-US" sz="2400" dirty="0">
                <a:latin typeface="+mn-ea"/>
              </a:rPr>
              <a:t>体积小、成本低、安装方便。</a:t>
            </a:r>
            <a:endParaRPr lang="en-US" altLang="zh-CN" sz="2400" dirty="0">
              <a:latin typeface="+mn-ea"/>
            </a:endParaRPr>
          </a:p>
          <a:p>
            <a:pPr indent="576000" algn="just"/>
            <a:r>
              <a:rPr lang="zh-CN" altLang="en-US" sz="2400" dirty="0">
                <a:latin typeface="+mn-ea"/>
              </a:rPr>
              <a:t>小型</a:t>
            </a:r>
            <a:r>
              <a:rPr lang="en-US" altLang="zh-CN" sz="2400" dirty="0">
                <a:latin typeface="+mn-ea"/>
              </a:rPr>
              <a:t>PLC</a:t>
            </a:r>
            <a:r>
              <a:rPr lang="zh-CN" altLang="en-US" sz="2400" dirty="0">
                <a:latin typeface="+mn-ea"/>
              </a:rPr>
              <a:t>一般为整体式结构。</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）模块式结构。</a:t>
            </a:r>
            <a:endParaRPr lang="en-US" altLang="zh-CN" sz="2400" dirty="0">
              <a:latin typeface="+mn-ea"/>
            </a:endParaRPr>
          </a:p>
          <a:p>
            <a:pPr indent="576000" algn="just"/>
            <a:r>
              <a:rPr lang="zh-CN" altLang="en-US" sz="2400" dirty="0">
                <a:latin typeface="+mn-ea"/>
              </a:rPr>
              <a:t>模块式结构的</a:t>
            </a:r>
            <a:r>
              <a:rPr lang="en-US" altLang="zh-CN" sz="2400" dirty="0">
                <a:latin typeface="+mn-ea"/>
              </a:rPr>
              <a:t>PLC</a:t>
            </a:r>
            <a:r>
              <a:rPr lang="zh-CN" altLang="en-US" sz="2400" dirty="0">
                <a:latin typeface="+mn-ea"/>
              </a:rPr>
              <a:t>由一些独立的标准模块构成，如</a:t>
            </a:r>
            <a:r>
              <a:rPr lang="en-US" altLang="zh-CN" sz="2400" dirty="0">
                <a:latin typeface="+mn-ea"/>
              </a:rPr>
              <a:t>CPU</a:t>
            </a:r>
            <a:r>
              <a:rPr lang="zh-CN" altLang="en-US" sz="2400" dirty="0">
                <a:latin typeface="+mn-ea"/>
              </a:rPr>
              <a:t>模 块、输入模块、输出模块、电源模块和各种功能模块等。</a:t>
            </a:r>
            <a:endParaRPr lang="en-US" altLang="zh-CN" sz="2400" dirty="0">
              <a:latin typeface="+mn-ea"/>
            </a:endParaRPr>
          </a:p>
          <a:p>
            <a:pPr indent="576000" algn="just"/>
            <a:r>
              <a:rPr lang="zh-CN" altLang="en-US" sz="2400" dirty="0">
                <a:latin typeface="+mn-ea"/>
              </a:rPr>
              <a:t>模块式结构的</a:t>
            </a:r>
            <a:r>
              <a:rPr lang="en-US" altLang="zh-CN" sz="2400" dirty="0">
                <a:latin typeface="+mn-ea"/>
              </a:rPr>
              <a:t>PLC</a:t>
            </a:r>
            <a:r>
              <a:rPr lang="zh-CN" altLang="en-US" sz="2400" dirty="0">
                <a:latin typeface="+mn-ea"/>
              </a:rPr>
              <a:t>配置灵活、装配和维修方便，便于功能扩展。</a:t>
            </a:r>
            <a:endParaRPr lang="en-US" altLang="zh-CN" sz="2400" dirty="0">
              <a:latin typeface="+mn-ea"/>
            </a:endParaRPr>
          </a:p>
          <a:p>
            <a:pPr indent="576000" algn="just"/>
            <a:r>
              <a:rPr lang="zh-CN" altLang="en-US" sz="2400" dirty="0">
                <a:latin typeface="+mn-ea"/>
              </a:rPr>
              <a:t>大、中 型</a:t>
            </a:r>
            <a:r>
              <a:rPr lang="en-US" altLang="zh-CN" sz="2400" dirty="0">
                <a:latin typeface="+mn-ea"/>
              </a:rPr>
              <a:t>PLC</a:t>
            </a:r>
            <a:r>
              <a:rPr lang="zh-CN" altLang="en-US" sz="2400" dirty="0">
                <a:latin typeface="+mn-ea"/>
              </a:rPr>
              <a:t>通常采用这种结构。</a:t>
            </a:r>
            <a:endParaRPr lang="en-US" altLang="zh-CN" sz="2400" dirty="0">
              <a:latin typeface="+mn-ea"/>
            </a:endParaRPr>
          </a:p>
        </p:txBody>
      </p:sp>
    </p:spTree>
    <p:extLst>
      <p:ext uri="{BB962C8B-B14F-4D97-AF65-F5344CB8AC3E}">
        <p14:creationId xmlns:p14="http://schemas.microsoft.com/office/powerpoint/2010/main" val="4172399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62C55D0-003C-85F0-69CC-4D664F89A6D3}"/>
              </a:ext>
            </a:extLst>
          </p:cNvPr>
          <p:cNvSpPr txBox="1"/>
          <p:nvPr/>
        </p:nvSpPr>
        <p:spPr>
          <a:xfrm>
            <a:off x="840000" y="1935000"/>
            <a:ext cx="10512000" cy="3031599"/>
          </a:xfrm>
          <a:prstGeom prst="rect">
            <a:avLst/>
          </a:prstGeom>
          <a:noFill/>
        </p:spPr>
        <p:txBody>
          <a:bodyPr wrap="square" rtlCol="0">
            <a:spAutoFit/>
          </a:bodyPr>
          <a:lstStyle/>
          <a:p>
            <a:pPr indent="576000" algn="just">
              <a:spcAft>
                <a:spcPts val="600"/>
              </a:spcAft>
            </a:pPr>
            <a:r>
              <a:rPr lang="en-US" altLang="zh-CN" sz="2400" b="1" dirty="0">
                <a:latin typeface="+mn-ea"/>
              </a:rPr>
              <a:t>3.</a:t>
            </a:r>
            <a:r>
              <a:rPr lang="zh-CN" altLang="en-US" sz="2400" b="1" dirty="0">
                <a:latin typeface="+mn-ea"/>
              </a:rPr>
              <a:t>按照使用情况分类</a:t>
            </a:r>
            <a:endParaRPr lang="en-US" altLang="zh-CN" sz="2400" b="1" dirty="0">
              <a:latin typeface="+mn-ea"/>
            </a:endParaRPr>
          </a:p>
          <a:p>
            <a:pPr indent="576000" algn="just"/>
            <a:r>
              <a:rPr lang="zh-CN" altLang="en-US" sz="2400" dirty="0">
                <a:latin typeface="+mn-ea"/>
              </a:rPr>
              <a:t>按照使用情况分类，</a:t>
            </a:r>
            <a:r>
              <a:rPr lang="en-US" altLang="zh-CN" sz="2400" dirty="0">
                <a:latin typeface="+mn-ea"/>
              </a:rPr>
              <a:t>PLC</a:t>
            </a:r>
            <a:r>
              <a:rPr lang="zh-CN" altLang="en-US" sz="2400" dirty="0">
                <a:latin typeface="+mn-ea"/>
              </a:rPr>
              <a:t>可分为通用型和专用型。</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）通用型。</a:t>
            </a:r>
            <a:endParaRPr lang="en-US" altLang="zh-CN" sz="2400" dirty="0">
              <a:latin typeface="+mn-ea"/>
            </a:endParaRPr>
          </a:p>
          <a:p>
            <a:pPr indent="576000" algn="just"/>
            <a:r>
              <a:rPr lang="zh-CN" altLang="en-US" sz="2400" dirty="0">
                <a:latin typeface="+mn-ea"/>
              </a:rPr>
              <a:t>通用型</a:t>
            </a:r>
            <a:r>
              <a:rPr lang="en-US" altLang="zh-CN" sz="2400" dirty="0">
                <a:latin typeface="+mn-ea"/>
              </a:rPr>
              <a:t>PLC</a:t>
            </a:r>
            <a:r>
              <a:rPr lang="zh-CN" altLang="en-US" sz="2400" dirty="0">
                <a:latin typeface="+mn-ea"/>
              </a:rPr>
              <a:t>可供各工业控制系统选用ꎬ 通过不同的配置和应用软件的编写可满足不同的需要，表</a:t>
            </a:r>
            <a:r>
              <a:rPr lang="en-US" altLang="zh-CN" sz="2400" dirty="0">
                <a:latin typeface="+mn-ea"/>
              </a:rPr>
              <a:t>5-1</a:t>
            </a:r>
            <a:r>
              <a:rPr lang="zh-CN" altLang="en-US" sz="2400" dirty="0">
                <a:latin typeface="+mn-ea"/>
              </a:rPr>
              <a:t>所列举的型号均为通用型</a:t>
            </a:r>
            <a:r>
              <a:rPr lang="en-US" altLang="zh-CN" sz="2400" dirty="0">
                <a:latin typeface="+mn-ea"/>
              </a:rPr>
              <a:t>PLC</a:t>
            </a:r>
            <a:r>
              <a:rPr lang="zh-CN" altLang="en-US" sz="2400" dirty="0">
                <a:latin typeface="+mn-ea"/>
              </a:rPr>
              <a:t>。</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）专用型。</a:t>
            </a:r>
            <a:endParaRPr lang="en-US" altLang="zh-CN" sz="2400" dirty="0">
              <a:latin typeface="+mn-ea"/>
            </a:endParaRPr>
          </a:p>
          <a:p>
            <a:pPr indent="576000" algn="just"/>
            <a:r>
              <a:rPr lang="zh-CN" altLang="en-US" sz="2400" dirty="0">
                <a:latin typeface="+mn-ea"/>
              </a:rPr>
              <a:t>专用型</a:t>
            </a:r>
            <a:r>
              <a:rPr lang="en-US" altLang="zh-CN" sz="2400" dirty="0">
                <a:latin typeface="+mn-ea"/>
              </a:rPr>
              <a:t>PLC</a:t>
            </a:r>
            <a:r>
              <a:rPr lang="zh-CN" altLang="en-US" sz="2400" dirty="0">
                <a:latin typeface="+mn-ea"/>
              </a:rPr>
              <a:t>是为某类控制系统专门设计的</a:t>
            </a:r>
            <a:r>
              <a:rPr lang="en-US" altLang="zh-CN" sz="2400" dirty="0">
                <a:latin typeface="+mn-ea"/>
              </a:rPr>
              <a:t>PLC</a:t>
            </a:r>
            <a:r>
              <a:rPr lang="zh-CN" altLang="en-US" sz="2400" dirty="0">
                <a:latin typeface="+mn-ea"/>
              </a:rPr>
              <a:t>，如数控机床专用型</a:t>
            </a:r>
            <a:r>
              <a:rPr lang="en-US" altLang="zh-CN" sz="2400" dirty="0">
                <a:latin typeface="+mn-ea"/>
              </a:rPr>
              <a:t>PLC</a:t>
            </a:r>
            <a:r>
              <a:rPr lang="zh-CN" altLang="en-US" sz="2400" dirty="0">
                <a:latin typeface="+mn-ea"/>
              </a:rPr>
              <a:t>。</a:t>
            </a:r>
            <a:endParaRPr lang="en-US" altLang="zh-CN" sz="2400" dirty="0">
              <a:latin typeface="+mn-ea"/>
            </a:endParaRPr>
          </a:p>
          <a:p>
            <a:endParaRPr lang="zh-CN" altLang="en-US" dirty="0"/>
          </a:p>
        </p:txBody>
      </p:sp>
    </p:spTree>
    <p:extLst>
      <p:ext uri="{BB962C8B-B14F-4D97-AF65-F5344CB8AC3E}">
        <p14:creationId xmlns:p14="http://schemas.microsoft.com/office/powerpoint/2010/main" val="2657780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22C8A73-0C6E-BAD4-51F4-783D08CAE1F9}"/>
              </a:ext>
            </a:extLst>
          </p:cNvPr>
          <p:cNvSpPr txBox="1"/>
          <p:nvPr/>
        </p:nvSpPr>
        <p:spPr>
          <a:xfrm>
            <a:off x="840000" y="1066815"/>
            <a:ext cx="10512000" cy="4724370"/>
          </a:xfrm>
          <a:prstGeom prst="rect">
            <a:avLst/>
          </a:prstGeom>
          <a:noFill/>
        </p:spPr>
        <p:txBody>
          <a:bodyPr wrap="square" rtlCol="0">
            <a:spAutoFit/>
          </a:bodyPr>
          <a:lstStyle/>
          <a:p>
            <a:pPr>
              <a:spcAft>
                <a:spcPts val="600"/>
              </a:spcAft>
            </a:pPr>
            <a:r>
              <a:rPr lang="en-US" altLang="zh-CN" sz="3200" b="1" dirty="0">
                <a:latin typeface="+mj-ea"/>
                <a:ea typeface="+mj-ea"/>
              </a:rPr>
              <a:t>5.1.4    </a:t>
            </a:r>
            <a:r>
              <a:rPr lang="zh-CN" altLang="en-US" sz="3200" b="1" dirty="0">
                <a:latin typeface="+mj-ea"/>
                <a:ea typeface="+mj-ea"/>
              </a:rPr>
              <a:t>梯形图的特点及设计规则</a:t>
            </a:r>
            <a:endParaRPr lang="en-US" altLang="zh-CN" sz="3200" b="1" dirty="0">
              <a:latin typeface="+mj-ea"/>
              <a:ea typeface="+mj-ea"/>
            </a:endParaRPr>
          </a:p>
          <a:p>
            <a:pPr indent="576000" algn="just"/>
            <a:r>
              <a:rPr lang="zh-CN" altLang="en-US" sz="2400" dirty="0">
                <a:latin typeface="+mn-ea"/>
              </a:rPr>
              <a:t>绘制梯形图时要遵循以下规则和设计技巧。</a:t>
            </a:r>
            <a:endParaRPr lang="en-US" altLang="zh-CN" sz="2400" dirty="0">
              <a:latin typeface="+mn-ea"/>
            </a:endParaRPr>
          </a:p>
          <a:p>
            <a:pPr indent="576000" algn="just"/>
            <a:r>
              <a:rPr lang="en-US" altLang="zh-CN" sz="2400" dirty="0">
                <a:latin typeface="+mn-ea"/>
              </a:rPr>
              <a:t>(</a:t>
            </a:r>
            <a:r>
              <a:rPr lang="zh-CN" altLang="en-US" sz="2400" dirty="0">
                <a:latin typeface="+mn-ea"/>
              </a:rPr>
              <a:t>１</a:t>
            </a:r>
            <a:r>
              <a:rPr lang="en-US" altLang="zh-CN" sz="2400" dirty="0">
                <a:latin typeface="+mn-ea"/>
              </a:rPr>
              <a:t>) </a:t>
            </a:r>
            <a:r>
              <a:rPr lang="zh-CN" altLang="en-US" sz="2400" dirty="0">
                <a:latin typeface="+mn-ea"/>
              </a:rPr>
              <a:t>梯形图按自上而下、从左到右的顺序排列。每个继电器线圈为一个逻辑 行，各逻辑行中所有触点全画在线圈的左边。线圈的右边不能有触点符号。 </a:t>
            </a:r>
            <a:endParaRPr lang="en-US" altLang="zh-CN" sz="2400" dirty="0">
              <a:latin typeface="+mn-ea"/>
            </a:endParaRPr>
          </a:p>
          <a:p>
            <a:pPr indent="576000" algn="just"/>
            <a:r>
              <a:rPr lang="en-US" altLang="zh-CN" sz="2400" dirty="0">
                <a:latin typeface="+mn-ea"/>
              </a:rPr>
              <a:t>(</a:t>
            </a:r>
            <a:r>
              <a:rPr lang="zh-CN" altLang="en-US" sz="2400" dirty="0">
                <a:latin typeface="+mn-ea"/>
              </a:rPr>
              <a:t>２</a:t>
            </a:r>
            <a:r>
              <a:rPr lang="en-US" altLang="zh-CN" sz="2400" dirty="0">
                <a:latin typeface="+mn-ea"/>
              </a:rPr>
              <a:t>) </a:t>
            </a:r>
            <a:r>
              <a:rPr lang="zh-CN" altLang="en-US" sz="2400" dirty="0">
                <a:latin typeface="+mn-ea"/>
              </a:rPr>
              <a:t>所有线圈或触点的文字符号一律按现场设备信号和</a:t>
            </a:r>
            <a:r>
              <a:rPr lang="en-US" altLang="zh-CN" sz="2400" dirty="0">
                <a:latin typeface="+mn-ea"/>
              </a:rPr>
              <a:t>PLC</a:t>
            </a:r>
            <a:r>
              <a:rPr lang="zh-CN" altLang="en-US" sz="2400" dirty="0">
                <a:latin typeface="+mn-ea"/>
              </a:rPr>
              <a:t>软继电器编号对 照表中分配的</a:t>
            </a:r>
            <a:r>
              <a:rPr lang="en-US" altLang="zh-CN" sz="2400" dirty="0">
                <a:latin typeface="+mn-ea"/>
              </a:rPr>
              <a:t>PLC</a:t>
            </a:r>
            <a:r>
              <a:rPr lang="zh-CN" altLang="en-US" sz="2400" dirty="0">
                <a:latin typeface="+mn-ea"/>
              </a:rPr>
              <a:t>数据标出。 </a:t>
            </a:r>
            <a:endParaRPr lang="en-US" altLang="zh-CN" sz="2400" dirty="0">
              <a:latin typeface="+mn-ea"/>
            </a:endParaRPr>
          </a:p>
          <a:p>
            <a:pPr indent="576000" algn="just"/>
            <a:r>
              <a:rPr lang="en-US" altLang="zh-CN" sz="2400" dirty="0">
                <a:latin typeface="+mn-ea"/>
              </a:rPr>
              <a:t>(</a:t>
            </a:r>
            <a:r>
              <a:rPr lang="zh-CN" altLang="en-US" sz="2400" dirty="0">
                <a:latin typeface="+mn-ea"/>
              </a:rPr>
              <a:t>３</a:t>
            </a:r>
            <a:r>
              <a:rPr lang="en-US" altLang="zh-CN" sz="2400" dirty="0">
                <a:latin typeface="+mn-ea"/>
              </a:rPr>
              <a:t>) </a:t>
            </a:r>
            <a:r>
              <a:rPr lang="zh-CN" altLang="en-US" sz="2400" dirty="0">
                <a:latin typeface="+mn-ea"/>
              </a:rPr>
              <a:t>在每一逻辑行中，几个支路并联时，串联触点多的支路应画在上面；几个并联支路串联时，应将并联触点多的电路画在左边。否则会导致语句增多、 程序变长，如图</a:t>
            </a:r>
            <a:r>
              <a:rPr lang="en-US" altLang="zh-CN" sz="2400" dirty="0">
                <a:latin typeface="+mn-ea"/>
              </a:rPr>
              <a:t>5-1</a:t>
            </a:r>
            <a:r>
              <a:rPr lang="zh-CN" altLang="en-US" sz="2400" dirty="0">
                <a:latin typeface="+mn-ea"/>
              </a:rPr>
              <a:t>所示。</a:t>
            </a:r>
            <a:endParaRPr lang="en-US" altLang="zh-CN" sz="2400" dirty="0">
              <a:latin typeface="+mn-ea"/>
            </a:endParaRPr>
          </a:p>
          <a:p>
            <a:pPr indent="576000" algn="just"/>
            <a:r>
              <a:rPr lang="en-US" altLang="zh-CN" sz="2400" dirty="0">
                <a:latin typeface="+mn-ea"/>
              </a:rPr>
              <a:t>(</a:t>
            </a:r>
            <a:r>
              <a:rPr lang="zh-CN" altLang="en-US" sz="2400" dirty="0">
                <a:latin typeface="+mn-ea"/>
              </a:rPr>
              <a:t>４</a:t>
            </a:r>
            <a:r>
              <a:rPr lang="en-US" altLang="zh-CN" sz="2400" dirty="0">
                <a:latin typeface="+mn-ea"/>
              </a:rPr>
              <a:t>) </a:t>
            </a:r>
            <a:r>
              <a:rPr lang="zh-CN" altLang="en-US" sz="2400" dirty="0">
                <a:latin typeface="+mn-ea"/>
              </a:rPr>
              <a:t>梯形图中，不允许一个触点上有双向电流通过，如图</a:t>
            </a:r>
            <a:r>
              <a:rPr lang="en-US" altLang="zh-CN" sz="2400" dirty="0">
                <a:latin typeface="+mn-ea"/>
              </a:rPr>
              <a:t>5-1</a:t>
            </a:r>
            <a:r>
              <a:rPr lang="zh-CN" altLang="en-US" sz="2400" dirty="0">
                <a:latin typeface="+mn-ea"/>
              </a:rPr>
              <a:t>（</a:t>
            </a:r>
            <a:r>
              <a:rPr lang="en-US" altLang="zh-CN" sz="2400" dirty="0">
                <a:latin typeface="+mn-ea"/>
              </a:rPr>
              <a:t>a</a:t>
            </a:r>
            <a:r>
              <a:rPr lang="zh-CN" altLang="en-US" sz="2400" dirty="0">
                <a:latin typeface="+mn-ea"/>
              </a:rPr>
              <a:t>）所示。触 点</a:t>
            </a:r>
            <a:r>
              <a:rPr lang="en-US" altLang="zh-CN" sz="2400" dirty="0">
                <a:latin typeface="+mn-ea"/>
              </a:rPr>
              <a:t>E</a:t>
            </a:r>
            <a:r>
              <a:rPr lang="zh-CN" altLang="en-US" sz="2400" dirty="0">
                <a:latin typeface="+mn-ea"/>
              </a:rPr>
              <a:t>上有双向电流通过，该梯形图不可编程，应根据其逻辑功能做适当的等效变换，如图</a:t>
            </a:r>
            <a:r>
              <a:rPr lang="en-US" altLang="zh-CN" sz="2400" dirty="0">
                <a:latin typeface="+mn-ea"/>
              </a:rPr>
              <a:t>5-1</a:t>
            </a:r>
            <a:r>
              <a:rPr lang="zh-CN" altLang="en-US" sz="2400" dirty="0">
                <a:latin typeface="+mn-ea"/>
              </a:rPr>
              <a:t>（</a:t>
            </a:r>
            <a:r>
              <a:rPr lang="en-US" altLang="zh-CN" sz="2400" dirty="0">
                <a:latin typeface="+mn-ea"/>
              </a:rPr>
              <a:t>b</a:t>
            </a:r>
            <a:r>
              <a:rPr lang="zh-CN" altLang="en-US" sz="2400" dirty="0">
                <a:latin typeface="+mn-ea"/>
              </a:rPr>
              <a:t>）所示。</a:t>
            </a:r>
          </a:p>
        </p:txBody>
      </p:sp>
    </p:spTree>
    <p:extLst>
      <p:ext uri="{BB962C8B-B14F-4D97-AF65-F5344CB8AC3E}">
        <p14:creationId xmlns:p14="http://schemas.microsoft.com/office/powerpoint/2010/main" val="2702382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04A68A9-B92A-436D-6331-135E97DB0901}"/>
              </a:ext>
            </a:extLst>
          </p:cNvPr>
          <p:cNvSpPr txBox="1"/>
          <p:nvPr/>
        </p:nvSpPr>
        <p:spPr>
          <a:xfrm>
            <a:off x="807396" y="496111"/>
            <a:ext cx="10512000" cy="3708708"/>
          </a:xfrm>
          <a:prstGeom prst="rect">
            <a:avLst/>
          </a:prstGeom>
          <a:noFill/>
        </p:spPr>
        <p:txBody>
          <a:bodyPr wrap="square" rtlCol="0">
            <a:spAutoFit/>
          </a:bodyPr>
          <a:lstStyle/>
          <a:p>
            <a:pPr>
              <a:spcAft>
                <a:spcPts val="600"/>
              </a:spcAft>
            </a:pPr>
            <a:r>
              <a:rPr lang="en-US" altLang="zh-CN" sz="3000" b="1" dirty="0">
                <a:latin typeface="+mj-ea"/>
                <a:ea typeface="+mj-ea"/>
              </a:rPr>
              <a:t>5.1.5    </a:t>
            </a:r>
            <a:r>
              <a:rPr lang="zh-CN" altLang="en-US" sz="3000" b="1" dirty="0">
                <a:latin typeface="+mj-ea"/>
                <a:ea typeface="+mj-ea"/>
              </a:rPr>
              <a:t>典型单元梯形图分析</a:t>
            </a:r>
            <a:endParaRPr lang="en-US" altLang="zh-CN" sz="3000" b="1" dirty="0">
              <a:latin typeface="+mj-ea"/>
              <a:ea typeface="+mj-ea"/>
            </a:endParaRPr>
          </a:p>
          <a:p>
            <a:pPr indent="576000" algn="just"/>
            <a:r>
              <a:rPr lang="en-US" altLang="zh-CN" sz="2200" b="1" dirty="0">
                <a:latin typeface="+mn-ea"/>
              </a:rPr>
              <a:t>1.</a:t>
            </a:r>
            <a:r>
              <a:rPr lang="zh-CN" altLang="en-US" sz="2200" b="1" dirty="0">
                <a:latin typeface="+mn-ea"/>
              </a:rPr>
              <a:t>正反转控制电路</a:t>
            </a:r>
            <a:endParaRPr lang="en-US" altLang="zh-CN" sz="2200" b="1" dirty="0">
              <a:latin typeface="+mn-ea"/>
            </a:endParaRPr>
          </a:p>
          <a:p>
            <a:pPr indent="576000" algn="just"/>
            <a:r>
              <a:rPr lang="en-US" altLang="zh-CN" sz="2200" dirty="0">
                <a:latin typeface="+mn-ea"/>
              </a:rPr>
              <a:t>PLC</a:t>
            </a:r>
            <a:r>
              <a:rPr lang="zh-CN" altLang="en-US" sz="2200" dirty="0">
                <a:latin typeface="+mn-ea"/>
              </a:rPr>
              <a:t>外部接线图如图</a:t>
            </a:r>
            <a:r>
              <a:rPr lang="en-US" altLang="zh-CN" sz="2200" dirty="0">
                <a:latin typeface="+mn-ea"/>
              </a:rPr>
              <a:t>5-1</a:t>
            </a:r>
            <a:r>
              <a:rPr lang="zh-CN" altLang="en-US" sz="2200" dirty="0">
                <a:latin typeface="+mn-ea"/>
              </a:rPr>
              <a:t>（</a:t>
            </a:r>
            <a:r>
              <a:rPr lang="en-US" altLang="zh-CN" sz="2200" dirty="0">
                <a:latin typeface="+mn-ea"/>
              </a:rPr>
              <a:t>a</a:t>
            </a:r>
            <a:r>
              <a:rPr lang="zh-CN" altLang="en-US" sz="2200" dirty="0">
                <a:latin typeface="+mn-ea"/>
              </a:rPr>
              <a:t>）所示，其中</a:t>
            </a:r>
            <a:r>
              <a:rPr lang="en-US" altLang="zh-CN" sz="2200" dirty="0">
                <a:latin typeface="+mn-ea"/>
              </a:rPr>
              <a:t>SB1</a:t>
            </a:r>
            <a:r>
              <a:rPr lang="zh-CN" altLang="en-US" sz="2200" dirty="0">
                <a:latin typeface="+mn-ea"/>
              </a:rPr>
              <a:t>为总停按钮，</a:t>
            </a:r>
            <a:r>
              <a:rPr lang="en-US" altLang="zh-CN" sz="2200" dirty="0">
                <a:latin typeface="+mn-ea"/>
              </a:rPr>
              <a:t>SB2</a:t>
            </a:r>
            <a:r>
              <a:rPr lang="zh-CN" altLang="en-US" sz="2200" dirty="0">
                <a:latin typeface="+mn-ea"/>
              </a:rPr>
              <a:t>、</a:t>
            </a:r>
            <a:r>
              <a:rPr lang="en-US" altLang="zh-CN" sz="2200" dirty="0">
                <a:latin typeface="+mn-ea"/>
              </a:rPr>
              <a:t>SB3</a:t>
            </a:r>
            <a:r>
              <a:rPr lang="zh-CN" altLang="en-US" sz="2200" dirty="0">
                <a:latin typeface="+mn-ea"/>
              </a:rPr>
              <a:t>为正、反转启动按钮</a:t>
            </a:r>
            <a:r>
              <a:rPr lang="en-US" altLang="zh-CN" sz="2200" dirty="0">
                <a:latin typeface="+mn-ea"/>
              </a:rPr>
              <a:t>KM1</a:t>
            </a:r>
            <a:r>
              <a:rPr lang="zh-CN" altLang="en-US" sz="2200" dirty="0">
                <a:latin typeface="+mn-ea"/>
              </a:rPr>
              <a:t>、 </a:t>
            </a:r>
            <a:r>
              <a:rPr lang="en-US" altLang="zh-CN" sz="2200" dirty="0">
                <a:latin typeface="+mn-ea"/>
              </a:rPr>
              <a:t>KM2</a:t>
            </a:r>
            <a:r>
              <a:rPr lang="zh-CN" altLang="en-US" sz="2200" dirty="0">
                <a:latin typeface="+mn-ea"/>
              </a:rPr>
              <a:t>为正、反转接触器。 </a:t>
            </a:r>
            <a:endParaRPr lang="en-US" altLang="zh-CN" sz="2200" dirty="0">
              <a:latin typeface="+mn-ea"/>
            </a:endParaRPr>
          </a:p>
          <a:p>
            <a:pPr indent="576000" algn="just"/>
            <a:r>
              <a:rPr lang="zh-CN" altLang="en-US" sz="2200" dirty="0">
                <a:latin typeface="+mn-ea"/>
              </a:rPr>
              <a:t>实现电动机正反转控制功能的梯形图如图</a:t>
            </a:r>
            <a:r>
              <a:rPr lang="en-US" altLang="zh-CN" sz="2200" dirty="0">
                <a:latin typeface="+mn-ea"/>
              </a:rPr>
              <a:t>5-1</a:t>
            </a:r>
            <a:r>
              <a:rPr lang="zh-CN" altLang="en-US" sz="2200" dirty="0">
                <a:latin typeface="+mn-ea"/>
              </a:rPr>
              <a:t>（</a:t>
            </a:r>
            <a:r>
              <a:rPr lang="en-US" altLang="zh-CN" sz="2200" dirty="0">
                <a:latin typeface="+mn-ea"/>
              </a:rPr>
              <a:t>b</a:t>
            </a:r>
            <a:r>
              <a:rPr lang="zh-CN" altLang="en-US" sz="2200" dirty="0">
                <a:latin typeface="+mn-ea"/>
              </a:rPr>
              <a:t>）所示。</a:t>
            </a:r>
            <a:endParaRPr lang="en-US" altLang="zh-CN" sz="2200" dirty="0">
              <a:latin typeface="+mn-ea"/>
            </a:endParaRPr>
          </a:p>
          <a:p>
            <a:pPr indent="576000" algn="just"/>
            <a:r>
              <a:rPr lang="en-US" altLang="zh-CN" sz="2200" b="1" dirty="0">
                <a:latin typeface="+mn-ea"/>
              </a:rPr>
              <a:t>2.</a:t>
            </a:r>
            <a:r>
              <a:rPr lang="zh-CN" altLang="en-US" sz="2200" b="1" dirty="0">
                <a:latin typeface="+mn-ea"/>
              </a:rPr>
              <a:t>长延时电路</a:t>
            </a:r>
            <a:endParaRPr lang="en-US" altLang="zh-CN" sz="2200" b="1" dirty="0">
              <a:latin typeface="+mn-ea"/>
            </a:endParaRPr>
          </a:p>
          <a:p>
            <a:pPr indent="576000" algn="just"/>
            <a:r>
              <a:rPr lang="zh-CN" altLang="en-US" sz="2200" dirty="0">
                <a:latin typeface="+mn-ea"/>
              </a:rPr>
              <a:t>大多数</a:t>
            </a:r>
            <a:r>
              <a:rPr lang="en-US" altLang="zh-CN" sz="2200" dirty="0">
                <a:latin typeface="+mn-ea"/>
              </a:rPr>
              <a:t>PLC</a:t>
            </a:r>
            <a:r>
              <a:rPr lang="zh-CN" altLang="en-US" sz="2200" dirty="0">
                <a:latin typeface="+mn-ea"/>
              </a:rPr>
              <a:t>定时器的延时时间都比较短，无法适应较长延时的需要，为了解决这个问题，常采用扩展法获得较长延时时间的电路。</a:t>
            </a:r>
            <a:endParaRPr lang="en-US" altLang="zh-CN" sz="2200" dirty="0">
              <a:latin typeface="+mn-ea"/>
            </a:endParaRPr>
          </a:p>
          <a:p>
            <a:pPr indent="576000" algn="just"/>
            <a:r>
              <a:rPr lang="zh-CN" altLang="en-US" sz="2200" dirty="0">
                <a:latin typeface="+mn-ea"/>
              </a:rPr>
              <a:t>图</a:t>
            </a:r>
            <a:r>
              <a:rPr lang="en-US" altLang="zh-CN" sz="2200" dirty="0">
                <a:latin typeface="+mn-ea"/>
              </a:rPr>
              <a:t>5-2</a:t>
            </a:r>
            <a:r>
              <a:rPr lang="zh-CN" altLang="en-US" sz="2200" dirty="0">
                <a:latin typeface="+mn-ea"/>
              </a:rPr>
              <a:t>（</a:t>
            </a:r>
            <a:r>
              <a:rPr lang="en-US" altLang="zh-CN" sz="2200" dirty="0">
                <a:latin typeface="+mn-ea"/>
              </a:rPr>
              <a:t>a</a:t>
            </a:r>
            <a:r>
              <a:rPr lang="zh-CN" altLang="en-US" sz="2200" dirty="0">
                <a:latin typeface="+mn-ea"/>
              </a:rPr>
              <a:t>）所示为采用一个定时器和一个计数器构成的长延时梯形图。其波形图如图</a:t>
            </a:r>
            <a:r>
              <a:rPr lang="en-US" altLang="zh-CN" sz="2200" dirty="0">
                <a:latin typeface="+mn-ea"/>
              </a:rPr>
              <a:t>5-2</a:t>
            </a:r>
            <a:r>
              <a:rPr lang="zh-CN" altLang="en-US" sz="2200" dirty="0">
                <a:latin typeface="+mn-ea"/>
              </a:rPr>
              <a:t>（</a:t>
            </a:r>
            <a:r>
              <a:rPr lang="en-US" altLang="zh-CN" sz="2200" dirty="0">
                <a:latin typeface="+mn-ea"/>
              </a:rPr>
              <a:t>b</a:t>
            </a:r>
            <a:r>
              <a:rPr lang="zh-CN" altLang="en-US" sz="2200" dirty="0">
                <a:latin typeface="+mn-ea"/>
              </a:rPr>
              <a:t>）所示。</a:t>
            </a:r>
          </a:p>
        </p:txBody>
      </p:sp>
      <p:pic>
        <p:nvPicPr>
          <p:cNvPr id="5" name="图片 4">
            <a:extLst>
              <a:ext uri="{FF2B5EF4-FFF2-40B4-BE49-F238E27FC236}">
                <a16:creationId xmlns:a16="http://schemas.microsoft.com/office/drawing/2014/main" id="{00F43899-6B97-C36F-59D5-F4B011D110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2929" y="3885215"/>
            <a:ext cx="4017411" cy="2651037"/>
          </a:xfrm>
          <a:prstGeom prst="rect">
            <a:avLst/>
          </a:prstGeom>
        </p:spPr>
      </p:pic>
    </p:spTree>
    <p:extLst>
      <p:ext uri="{BB962C8B-B14F-4D97-AF65-F5344CB8AC3E}">
        <p14:creationId xmlns:p14="http://schemas.microsoft.com/office/powerpoint/2010/main" val="34053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611095" y="493078"/>
            <a:ext cx="10515600" cy="4326255"/>
          </a:xfrm>
          <a:prstGeom prst="rect">
            <a:avLst/>
          </a:prstGeom>
        </p:spPr>
        <p:txBody>
          <a:bodyPr vert="horz" lIns="91440" tIns="45720" rIns="91440" bIns="45720" rtlCol="0" anchor="ct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计划决策</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（一）工作准备 </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工具、仪表及器材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测电笔、十字螺丝刀、一字螺丝刀、电工钳、尖嘴钳、斜口钳、剥线钳、电工刀等。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）仪表</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万用表一只。</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）导线规格</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紧固体及编码套管等。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6000" algn="just">
              <a:lnSpc>
                <a:spcPct val="120000"/>
              </a:lnSpc>
              <a:spcBef>
                <a:spcPts val="0"/>
              </a:spcBef>
              <a:buNone/>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lang="zh-CN" altLang="en-US" sz="2400" dirty="0"/>
              <a:t>控制电路板一块、三菱</a:t>
            </a:r>
            <a:r>
              <a:rPr lang="en-US" altLang="zh-CN" sz="2400" dirty="0"/>
              <a:t>FX</a:t>
            </a:r>
            <a:r>
              <a:rPr lang="zh-CN" altLang="en-US" sz="2400" dirty="0"/>
              <a:t>系列</a:t>
            </a:r>
            <a:r>
              <a:rPr lang="en-US" altLang="zh-CN" sz="2400" dirty="0"/>
              <a:t>PLC</a:t>
            </a:r>
            <a:r>
              <a:rPr lang="zh-CN" altLang="en-US" sz="2400" dirty="0"/>
              <a:t>主机一台、</a:t>
            </a:r>
            <a:r>
              <a:rPr lang="en-US" altLang="zh-CN" sz="2400" dirty="0"/>
              <a:t>PLC</a:t>
            </a:r>
            <a:r>
              <a:rPr lang="zh-CN" altLang="en-US" sz="2400" dirty="0"/>
              <a:t>通信电缆一根、计算机一台、 编程软件</a:t>
            </a:r>
            <a:r>
              <a:rPr lang="en-US" altLang="zh-CN" sz="2400" dirty="0"/>
              <a:t>GX</a:t>
            </a:r>
            <a:r>
              <a:rPr lang="zh-CN" altLang="en-US" sz="2400" dirty="0"/>
              <a:t>或</a:t>
            </a:r>
            <a:r>
              <a:rPr lang="en-US" altLang="zh-CN" sz="2400" dirty="0"/>
              <a:t>PLC</a:t>
            </a:r>
            <a:r>
              <a:rPr lang="zh-CN" altLang="en-US" sz="2400" dirty="0"/>
              <a:t>综合实训台一套</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元器件明细表</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6000" algn="just">
              <a:lnSpc>
                <a:spcPct val="120000"/>
              </a:lnSpc>
              <a:spcBef>
                <a:spcPts val="0"/>
              </a:spcBef>
              <a:buNone/>
            </a:pPr>
            <a:r>
              <a:rPr lang="zh-CN" altLang="en-US" sz="2400" dirty="0"/>
              <a:t>制定选用电动机正反转</a:t>
            </a:r>
            <a:r>
              <a:rPr lang="en-US" altLang="zh-CN" sz="2400" dirty="0"/>
              <a:t>PLC</a:t>
            </a:r>
            <a:r>
              <a:rPr lang="zh-CN" altLang="en-US" sz="2400" dirty="0"/>
              <a:t>控制电路的低压电器方案，制定项目计划单，列出元器件明细，填入表</a:t>
            </a:r>
            <a:r>
              <a:rPr lang="en-US" altLang="zh-CN" sz="2400" dirty="0"/>
              <a:t>5-2</a:t>
            </a:r>
            <a:r>
              <a:rPr lang="zh-CN" altLang="en-US" sz="2400" dirty="0"/>
              <a:t>中。</a:t>
            </a:r>
            <a:endPar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6" name="图片 5">
            <a:extLst>
              <a:ext uri="{FF2B5EF4-FFF2-40B4-BE49-F238E27FC236}">
                <a16:creationId xmlns:a16="http://schemas.microsoft.com/office/drawing/2014/main" id="{6DAFDE02-3F83-AA49-7EEB-72E6C237205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28599" y="4819333"/>
            <a:ext cx="6934801" cy="96782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5CF48D3-D80F-269A-211E-FCBC06FECE96}"/>
              </a:ext>
            </a:extLst>
          </p:cNvPr>
          <p:cNvSpPr txBox="1"/>
          <p:nvPr/>
        </p:nvSpPr>
        <p:spPr>
          <a:xfrm>
            <a:off x="840000" y="856033"/>
            <a:ext cx="10512000" cy="907941"/>
          </a:xfrm>
          <a:prstGeom prst="rect">
            <a:avLst/>
          </a:prstGeom>
          <a:noFill/>
        </p:spPr>
        <p:txBody>
          <a:bodyPr wrap="square" rtlCol="0">
            <a:spAutoFit/>
          </a:bodyPr>
          <a:lstStyle/>
          <a:p>
            <a:pPr>
              <a:spcAft>
                <a:spcPts val="600"/>
              </a:spcAft>
            </a:pPr>
            <a:r>
              <a:rPr lang="zh-CN" altLang="en-US" sz="2400" b="1" dirty="0">
                <a:latin typeface="+mj-ea"/>
                <a:ea typeface="+mj-ea"/>
              </a:rPr>
              <a:t>（二）完成电动机正反转</a:t>
            </a:r>
            <a:r>
              <a:rPr lang="en-US" altLang="zh-CN" sz="2400" b="1" dirty="0">
                <a:latin typeface="+mj-ea"/>
                <a:ea typeface="+mj-ea"/>
              </a:rPr>
              <a:t>PLC</a:t>
            </a:r>
            <a:r>
              <a:rPr lang="zh-CN" altLang="en-US" sz="2400" b="1" dirty="0">
                <a:latin typeface="+mj-ea"/>
                <a:ea typeface="+mj-ea"/>
              </a:rPr>
              <a:t>控制电路的输入</a:t>
            </a:r>
            <a:r>
              <a:rPr lang="en-US" altLang="zh-CN" sz="2400" b="1" dirty="0">
                <a:latin typeface="+mj-ea"/>
                <a:ea typeface="+mj-ea"/>
              </a:rPr>
              <a:t>/</a:t>
            </a:r>
            <a:r>
              <a:rPr lang="zh-CN" altLang="en-US" sz="2400" b="1" dirty="0">
                <a:latin typeface="+mj-ea"/>
                <a:ea typeface="+mj-ea"/>
              </a:rPr>
              <a:t>输出地址分配</a:t>
            </a:r>
            <a:endParaRPr lang="en-US" altLang="zh-CN" sz="2400" b="1" dirty="0">
              <a:latin typeface="+mj-ea"/>
              <a:ea typeface="+mj-ea"/>
            </a:endParaRPr>
          </a:p>
          <a:p>
            <a:pPr indent="576000" algn="just"/>
            <a:r>
              <a:rPr lang="zh-CN" altLang="en-US" sz="2400" dirty="0">
                <a:latin typeface="+mn-ea"/>
              </a:rPr>
              <a:t>填写表</a:t>
            </a:r>
            <a:r>
              <a:rPr lang="en-US" altLang="zh-CN" sz="2400" dirty="0">
                <a:latin typeface="+mn-ea"/>
              </a:rPr>
              <a:t>5-3</a:t>
            </a:r>
            <a:endParaRPr lang="zh-CN" altLang="en-US" sz="2400" dirty="0">
              <a:latin typeface="+mn-ea"/>
            </a:endParaRPr>
          </a:p>
        </p:txBody>
      </p:sp>
      <p:pic>
        <p:nvPicPr>
          <p:cNvPr id="7" name="图片 6">
            <a:extLst>
              <a:ext uri="{FF2B5EF4-FFF2-40B4-BE49-F238E27FC236}">
                <a16:creationId xmlns:a16="http://schemas.microsoft.com/office/drawing/2014/main" id="{D9E0DE79-DA52-52D9-BA1C-5C73906669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5207" y="2318452"/>
            <a:ext cx="8501585" cy="3683515"/>
          </a:xfrm>
          <a:prstGeom prst="rect">
            <a:avLst/>
          </a:prstGeom>
        </p:spPr>
      </p:pic>
    </p:spTree>
    <p:extLst>
      <p:ext uri="{BB962C8B-B14F-4D97-AF65-F5344CB8AC3E}">
        <p14:creationId xmlns:p14="http://schemas.microsoft.com/office/powerpoint/2010/main" val="788767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D13926F-D5A1-E21D-DC7E-926A5437D597}"/>
              </a:ext>
            </a:extLst>
          </p:cNvPr>
          <p:cNvSpPr txBox="1"/>
          <p:nvPr/>
        </p:nvSpPr>
        <p:spPr>
          <a:xfrm>
            <a:off x="840000" y="525293"/>
            <a:ext cx="10512000" cy="1031051"/>
          </a:xfrm>
          <a:prstGeom prst="rect">
            <a:avLst/>
          </a:prstGeom>
          <a:noFill/>
        </p:spPr>
        <p:txBody>
          <a:bodyPr wrap="square" rtlCol="0">
            <a:spAutoFit/>
          </a:bodyPr>
          <a:lstStyle/>
          <a:p>
            <a:pPr algn="just">
              <a:spcAft>
                <a:spcPts val="600"/>
              </a:spcAft>
            </a:pPr>
            <a:r>
              <a:rPr lang="zh-CN" altLang="en-US" sz="2800" b="1" dirty="0">
                <a:latin typeface="+mj-ea"/>
                <a:ea typeface="+mj-ea"/>
              </a:rPr>
              <a:t>（三）完成电动机正反转</a:t>
            </a:r>
            <a:r>
              <a:rPr lang="en-US" altLang="zh-CN" sz="2800" b="1" dirty="0">
                <a:latin typeface="+mj-ea"/>
                <a:ea typeface="+mj-ea"/>
              </a:rPr>
              <a:t>PLC</a:t>
            </a:r>
            <a:r>
              <a:rPr lang="zh-CN" altLang="en-US" sz="2800" b="1" dirty="0">
                <a:latin typeface="+mj-ea"/>
                <a:ea typeface="+mj-ea"/>
              </a:rPr>
              <a:t>控制电路的元件接线图</a:t>
            </a:r>
            <a:endParaRPr lang="en-US" altLang="zh-CN" sz="2800" b="1" dirty="0">
              <a:latin typeface="+mj-ea"/>
              <a:ea typeface="+mj-ea"/>
            </a:endParaRPr>
          </a:p>
          <a:p>
            <a:pPr algn="just">
              <a:spcAft>
                <a:spcPts val="600"/>
              </a:spcAft>
            </a:pPr>
            <a:r>
              <a:rPr lang="zh-CN" altLang="en-US" sz="2800" b="1" dirty="0">
                <a:latin typeface="+mj-ea"/>
                <a:ea typeface="+mj-ea"/>
              </a:rPr>
              <a:t>（四）设计电动机正反转</a:t>
            </a:r>
            <a:r>
              <a:rPr lang="en-US" altLang="zh-CN" sz="2800" b="1" dirty="0">
                <a:latin typeface="+mj-ea"/>
                <a:ea typeface="+mj-ea"/>
              </a:rPr>
              <a:t>PLC</a:t>
            </a:r>
            <a:r>
              <a:rPr lang="zh-CN" altLang="en-US" sz="2800" b="1" dirty="0">
                <a:latin typeface="+mj-ea"/>
                <a:ea typeface="+mj-ea"/>
              </a:rPr>
              <a:t>控制电路的梯形图</a:t>
            </a:r>
            <a:endParaRPr lang="en-US" altLang="zh-CN" sz="2800" b="1" dirty="0">
              <a:latin typeface="+mj-ea"/>
              <a:ea typeface="+mj-ea"/>
            </a:endParaRPr>
          </a:p>
        </p:txBody>
      </p:sp>
      <p:pic>
        <p:nvPicPr>
          <p:cNvPr id="5" name="图片 4">
            <a:extLst>
              <a:ext uri="{FF2B5EF4-FFF2-40B4-BE49-F238E27FC236}">
                <a16:creationId xmlns:a16="http://schemas.microsoft.com/office/drawing/2014/main" id="{7B2F1B2C-8CCD-F03D-402E-14EC2EC872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663" y="2172475"/>
            <a:ext cx="4860000" cy="3210045"/>
          </a:xfrm>
          <a:prstGeom prst="rect">
            <a:avLst/>
          </a:prstGeom>
        </p:spPr>
      </p:pic>
      <p:pic>
        <p:nvPicPr>
          <p:cNvPr id="7" name="图片 6">
            <a:extLst>
              <a:ext uri="{FF2B5EF4-FFF2-40B4-BE49-F238E27FC236}">
                <a16:creationId xmlns:a16="http://schemas.microsoft.com/office/drawing/2014/main" id="{186A7FEF-4F5E-5A32-4210-2E6E03D094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1339" y="1853409"/>
            <a:ext cx="4860000" cy="3848175"/>
          </a:xfrm>
          <a:prstGeom prst="rect">
            <a:avLst/>
          </a:prstGeom>
        </p:spPr>
      </p:pic>
    </p:spTree>
    <p:extLst>
      <p:ext uri="{BB962C8B-B14F-4D97-AF65-F5344CB8AC3E}">
        <p14:creationId xmlns:p14="http://schemas.microsoft.com/office/powerpoint/2010/main" val="2597551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837565" y="493078"/>
            <a:ext cx="10906760" cy="6015990"/>
          </a:xfrm>
          <a:prstGeom prst="rect">
            <a:avLst/>
          </a:prstGeom>
        </p:spPr>
        <p:txBody>
          <a:bodyPr vert="horz" lIns="91440" tIns="45720" rIns="91440" bIns="45720" rtlCol="0">
            <a:normAutofit fontScale="5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6600" b="1" dirty="0">
                <a:solidFill>
                  <a:schemeClr val="dk1"/>
                </a:solidFill>
                <a:latin typeface="微软雅黑" panose="020B0503020204020204" charset="-122"/>
                <a:ea typeface="微软雅黑" panose="020B0503020204020204" charset="-122"/>
                <a:cs typeface="微软雅黑" panose="020B0503020204020204" charset="-122"/>
              </a:rPr>
              <a:t>任务实施</a:t>
            </a:r>
            <a:endParaRPr lang="en-US" altLang="zh-CN" sz="6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1</a:t>
            </a:r>
            <a:r>
              <a:rPr lang="zh-CN" altLang="en-US" sz="4500" dirty="0">
                <a:solidFill>
                  <a:schemeClr val="dk1"/>
                </a:solidFill>
                <a:latin typeface="+mn-ea"/>
                <a:cs typeface="微软雅黑" panose="020B0503020204020204" charset="-122"/>
              </a:rPr>
              <a:t>）</a:t>
            </a:r>
            <a:r>
              <a:rPr lang="zh-CN" altLang="en-US" sz="4500" dirty="0">
                <a:latin typeface="+mn-ea"/>
              </a:rPr>
              <a:t>根据电路图画出位置图及接线图。</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2</a:t>
            </a:r>
            <a:r>
              <a:rPr lang="zh-CN" altLang="en-US" sz="4500" dirty="0">
                <a:solidFill>
                  <a:schemeClr val="dk1"/>
                </a:solidFill>
                <a:latin typeface="+mn-ea"/>
                <a:cs typeface="微软雅黑" panose="020B0503020204020204" charset="-122"/>
              </a:rPr>
              <a:t>）</a:t>
            </a:r>
            <a:r>
              <a:rPr lang="zh-CN" altLang="en-US" sz="4500" dirty="0">
                <a:latin typeface="+mn-ea"/>
              </a:rPr>
              <a:t>按表</a:t>
            </a:r>
            <a:r>
              <a:rPr lang="en-US" altLang="zh-CN" sz="4500" dirty="0">
                <a:latin typeface="+mn-ea"/>
              </a:rPr>
              <a:t>5-2</a:t>
            </a:r>
            <a:r>
              <a:rPr lang="zh-CN" altLang="en-US" sz="4500" dirty="0">
                <a:latin typeface="+mn-ea"/>
              </a:rPr>
              <a:t>配齐所用电气元件，并进行质量检验。电气元件应完好无损，各项技术指标符合规定要求，否则应予以更换。</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3</a:t>
            </a:r>
            <a:r>
              <a:rPr lang="zh-CN" altLang="en-US" sz="4500" dirty="0">
                <a:solidFill>
                  <a:schemeClr val="dk1"/>
                </a:solidFill>
                <a:latin typeface="+mn-ea"/>
                <a:cs typeface="微软雅黑" panose="020B0503020204020204" charset="-122"/>
              </a:rPr>
              <a:t>）</a:t>
            </a:r>
            <a:r>
              <a:rPr lang="zh-CN" altLang="en-US" sz="4500" dirty="0">
                <a:latin typeface="+mn-ea"/>
              </a:rPr>
              <a:t>在控制板上按设计的位置图所示安装所有的电气元件，并贴上醒目的文字符号。安装时，组合开关、熔断器的受电端应安装在控制板的外侧；电气元件排列要整齐、匀称、间距合理，且便于电气元件的更换；紧固电气元件时用力要均匀，紧固程度适当，做到既要使电气元件安装牢固，又不使其损坏。</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4</a:t>
            </a:r>
            <a:r>
              <a:rPr lang="zh-CN" altLang="en-US" sz="4500" dirty="0">
                <a:solidFill>
                  <a:schemeClr val="dk1"/>
                </a:solidFill>
                <a:latin typeface="+mn-ea"/>
                <a:cs typeface="微软雅黑" panose="020B0503020204020204" charset="-122"/>
              </a:rPr>
              <a:t>）</a:t>
            </a:r>
            <a:r>
              <a:rPr lang="zh-CN" altLang="en-US" sz="4500" dirty="0">
                <a:latin typeface="+mn-ea"/>
              </a:rPr>
              <a:t>按接线图进行板前明线布线和套编码套管。做到布线横平竖直、整齐、 分布均匀、紧贴安装面、走线合理；套编码套管要正确；严禁损伤线心和导线绝缘；接点牢靠，不得松动，不得压绝缘层，不反圈及不露铜过长等。</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5</a:t>
            </a:r>
            <a:r>
              <a:rPr lang="zh-CN" altLang="en-US" sz="4500" dirty="0">
                <a:solidFill>
                  <a:schemeClr val="dk1"/>
                </a:solidFill>
                <a:latin typeface="+mn-ea"/>
                <a:cs typeface="微软雅黑" panose="020B0503020204020204" charset="-122"/>
              </a:rPr>
              <a:t>）</a:t>
            </a:r>
            <a:r>
              <a:rPr lang="zh-CN" altLang="en-US" sz="4500" dirty="0">
                <a:latin typeface="+mn-ea"/>
              </a:rPr>
              <a:t>根据图</a:t>
            </a:r>
            <a:r>
              <a:rPr lang="en-US" altLang="zh-CN" sz="4500" dirty="0">
                <a:latin typeface="+mn-ea"/>
              </a:rPr>
              <a:t>1-25</a:t>
            </a:r>
            <a:r>
              <a:rPr lang="zh-CN" altLang="en-US" sz="4500" dirty="0">
                <a:latin typeface="+mn-ea"/>
              </a:rPr>
              <a:t>和图</a:t>
            </a:r>
            <a:r>
              <a:rPr lang="en-US" altLang="zh-CN" sz="4500" dirty="0">
                <a:latin typeface="+mn-ea"/>
              </a:rPr>
              <a:t>5-1</a:t>
            </a:r>
            <a:r>
              <a:rPr lang="zh-CN" altLang="en-US" sz="4500" dirty="0">
                <a:latin typeface="+mn-ea"/>
              </a:rPr>
              <a:t>所示电路图检查控制板布线的正确性</a:t>
            </a:r>
            <a:r>
              <a:rPr lang="zh-CN" altLang="en-US" sz="4500" dirty="0">
                <a:solidFill>
                  <a:schemeClr val="dk1"/>
                </a:solidFill>
                <a:latin typeface="+mn-ea"/>
                <a:cs typeface="微软雅黑" panose="020B0503020204020204" charset="-122"/>
              </a:rPr>
              <a:t>。</a:t>
            </a:r>
            <a:endParaRPr lang="zh-CN" altLang="en-US" sz="4500" b="1"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2" name="标题 1"/>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任务一    电动机正反转</a:t>
            </a: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PLC</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控制电路装调</a:t>
            </a:r>
          </a:p>
        </p:txBody>
      </p:sp>
      <p:sp>
        <p:nvSpPr>
          <p:cNvPr id="3" name="内容占位符 2"/>
          <p:cNvSpPr>
            <a:spLocks noGrp="1"/>
          </p:cNvSpPr>
          <p:nvPr>
            <p:custDataLst>
              <p:tags r:id="rId5"/>
            </p:custDataLst>
          </p:nvPr>
        </p:nvSpPr>
        <p:spPr>
          <a:xfrm>
            <a:off x="837883" y="2082801"/>
            <a:ext cx="10512000" cy="2902709"/>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rPr>
              <a:t>任务描述</a:t>
            </a:r>
            <a:endParaRPr lang="en-US" altLang="zh-CN" sz="3200" b="1" dirty="0">
              <a:solidFill>
                <a:schemeClr val="dk1"/>
              </a:solidFill>
              <a:latin typeface="微软雅黑" panose="020B0503020204020204" charset="-122"/>
              <a:ea typeface="微软雅黑" panose="020B0503020204020204" charset="-122"/>
            </a:endParaRPr>
          </a:p>
          <a:p>
            <a:pPr marL="0" indent="575945" algn="just">
              <a:buNone/>
            </a:pPr>
            <a:r>
              <a:rPr lang="zh-CN" altLang="en-US" dirty="0"/>
              <a:t>在工业应用领域，很多运动部件都需要两个相反方向的运动，如刀具的进刀</a:t>
            </a:r>
            <a:r>
              <a:rPr lang="en-US" altLang="zh-CN" dirty="0"/>
              <a:t>/</a:t>
            </a:r>
            <a:r>
              <a:rPr lang="zh-CN" altLang="en-US" dirty="0"/>
              <a:t>退刀、铣床的顺铣</a:t>
            </a:r>
            <a:r>
              <a:rPr lang="en-US" altLang="zh-CN" dirty="0"/>
              <a:t>/</a:t>
            </a:r>
            <a:r>
              <a:rPr lang="zh-CN" altLang="en-US" dirty="0"/>
              <a:t>逆铣、工作台的上升</a:t>
            </a:r>
            <a:r>
              <a:rPr lang="en-US" altLang="zh-CN" dirty="0"/>
              <a:t>/</a:t>
            </a:r>
            <a:r>
              <a:rPr lang="zh-CN" altLang="en-US" dirty="0"/>
              <a:t>下降等，类似功能的实现，多数情况下是依靠电动机的正反转实现的本任务将学习电动机正反转</a:t>
            </a:r>
            <a:r>
              <a:rPr lang="en-US" altLang="zh-CN" dirty="0"/>
              <a:t>PLC</a:t>
            </a:r>
            <a:r>
              <a:rPr lang="zh-CN" altLang="en-US" dirty="0"/>
              <a:t>控制电路的安装与调试。</a:t>
            </a:r>
            <a:endParaRPr lang="zh-CN" altLang="en-US" dirty="0">
              <a:solidFill>
                <a:schemeClr val="dk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4C52FE58-4709-5F7D-7010-F8904AB85BC4}"/>
              </a:ext>
            </a:extLst>
          </p:cNvPr>
          <p:cNvSpPr txBox="1"/>
          <p:nvPr/>
        </p:nvSpPr>
        <p:spPr>
          <a:xfrm>
            <a:off x="840000" y="1166842"/>
            <a:ext cx="10512000" cy="4524315"/>
          </a:xfrm>
          <a:prstGeom prst="rect">
            <a:avLst/>
          </a:prstGeom>
          <a:noFill/>
        </p:spPr>
        <p:txBody>
          <a:bodyPr wrap="square" rtlCol="0">
            <a:spAutoFit/>
          </a:bodyPr>
          <a:lstStyle/>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6</a:t>
            </a:r>
            <a:r>
              <a:rPr lang="zh-CN" altLang="en-US" sz="2400" dirty="0">
                <a:solidFill>
                  <a:schemeClr val="dk1"/>
                </a:solidFill>
                <a:latin typeface="+mn-ea"/>
                <a:cs typeface="微软雅黑" panose="020B0503020204020204" charset="-122"/>
              </a:rPr>
              <a:t>）</a:t>
            </a:r>
            <a:r>
              <a:rPr lang="zh-CN" altLang="en-US" sz="2400" dirty="0">
                <a:latin typeface="+mn-ea"/>
              </a:rPr>
              <a:t>安装电动机。做到安装牢固、平稳，防止在换向时产生滚动而引起事故。 </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7</a:t>
            </a:r>
            <a:r>
              <a:rPr lang="zh-CN" altLang="en-US" sz="2400" dirty="0">
                <a:solidFill>
                  <a:schemeClr val="dk1"/>
                </a:solidFill>
                <a:latin typeface="+mn-ea"/>
                <a:cs typeface="微软雅黑" panose="020B0503020204020204" charset="-122"/>
              </a:rPr>
              <a:t>）</a:t>
            </a:r>
            <a:r>
              <a:rPr lang="zh-CN" altLang="en-US" sz="2400" dirty="0">
                <a:latin typeface="+mn-ea"/>
              </a:rPr>
              <a:t>可靠连接电动机和按钮金属外壳的保护接地线。</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8</a:t>
            </a:r>
            <a:r>
              <a:rPr lang="zh-CN" altLang="en-US" sz="2400" dirty="0">
                <a:solidFill>
                  <a:schemeClr val="dk1"/>
                </a:solidFill>
                <a:latin typeface="+mn-ea"/>
                <a:cs typeface="微软雅黑" panose="020B0503020204020204" charset="-122"/>
              </a:rPr>
              <a:t>）</a:t>
            </a:r>
            <a:r>
              <a:rPr lang="zh-CN" altLang="en-US" sz="2400" dirty="0">
                <a:latin typeface="+mn-ea"/>
              </a:rPr>
              <a:t>启动ＧＸ软件。</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9</a:t>
            </a:r>
            <a:r>
              <a:rPr lang="zh-CN" altLang="en-US" sz="2400" dirty="0">
                <a:solidFill>
                  <a:schemeClr val="dk1"/>
                </a:solidFill>
                <a:latin typeface="+mn-ea"/>
                <a:cs typeface="微软雅黑" panose="020B0503020204020204" charset="-122"/>
              </a:rPr>
              <a:t>）</a:t>
            </a:r>
            <a:r>
              <a:rPr lang="zh-CN" altLang="en-US" sz="2400" dirty="0">
                <a:latin typeface="+mn-ea"/>
              </a:rPr>
              <a:t>创建新文件。</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10</a:t>
            </a:r>
            <a:r>
              <a:rPr lang="zh-CN" altLang="en-US" sz="2400" dirty="0">
                <a:solidFill>
                  <a:schemeClr val="dk1"/>
                </a:solidFill>
                <a:latin typeface="+mn-ea"/>
                <a:cs typeface="微软雅黑" panose="020B0503020204020204" charset="-122"/>
              </a:rPr>
              <a:t>）</a:t>
            </a:r>
            <a:r>
              <a:rPr lang="zh-CN" altLang="en-US" sz="2400" dirty="0">
                <a:latin typeface="+mn-ea"/>
              </a:rPr>
              <a:t>选择</a:t>
            </a:r>
            <a:r>
              <a:rPr lang="en-US" altLang="zh-CN" sz="2400" dirty="0">
                <a:latin typeface="+mn-ea"/>
              </a:rPr>
              <a:t>PLC</a:t>
            </a:r>
            <a:r>
              <a:rPr lang="zh-CN" altLang="en-US" sz="2400" dirty="0">
                <a:latin typeface="+mn-ea"/>
              </a:rPr>
              <a:t>机型。 </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11</a:t>
            </a:r>
            <a:r>
              <a:rPr lang="zh-CN" altLang="en-US" sz="2400" dirty="0">
                <a:solidFill>
                  <a:schemeClr val="dk1"/>
                </a:solidFill>
                <a:latin typeface="+mn-ea"/>
                <a:cs typeface="微软雅黑" panose="020B0503020204020204" charset="-122"/>
              </a:rPr>
              <a:t>）</a:t>
            </a:r>
            <a:r>
              <a:rPr lang="zh-CN" altLang="en-US" sz="2400" dirty="0">
                <a:latin typeface="+mn-ea"/>
              </a:rPr>
              <a:t>在离线状态下输入程序。</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12</a:t>
            </a:r>
            <a:r>
              <a:rPr lang="zh-CN" altLang="en-US" sz="2400" dirty="0">
                <a:solidFill>
                  <a:schemeClr val="dk1"/>
                </a:solidFill>
                <a:latin typeface="+mn-ea"/>
                <a:cs typeface="微软雅黑" panose="020B0503020204020204" charset="-122"/>
              </a:rPr>
              <a:t>）</a:t>
            </a:r>
            <a:r>
              <a:rPr lang="zh-CN" altLang="en-US" sz="2400" dirty="0">
                <a:latin typeface="+mn-ea"/>
              </a:rPr>
              <a:t>程序编译。输入</a:t>
            </a:r>
            <a:r>
              <a:rPr lang="en-US" altLang="zh-CN" sz="2400" dirty="0">
                <a:latin typeface="+mn-ea"/>
              </a:rPr>
              <a:t>ED</a:t>
            </a:r>
            <a:r>
              <a:rPr lang="zh-CN" altLang="en-US" sz="2400" dirty="0">
                <a:latin typeface="+mn-ea"/>
              </a:rPr>
              <a:t>指令</a:t>
            </a:r>
            <a:r>
              <a:rPr lang="en-US" altLang="zh-CN" sz="2400" dirty="0">
                <a:latin typeface="+mn-ea"/>
              </a:rPr>
              <a:t>: </a:t>
            </a:r>
            <a:r>
              <a:rPr lang="zh-CN" altLang="en-US" sz="2400" dirty="0">
                <a:latin typeface="+mn-ea"/>
              </a:rPr>
              <a:t>按 “</a:t>
            </a:r>
            <a:r>
              <a:rPr lang="en-US" altLang="zh-CN" sz="2400" dirty="0">
                <a:latin typeface="+mn-ea"/>
              </a:rPr>
              <a:t>Shift</a:t>
            </a:r>
            <a:r>
              <a:rPr lang="zh-CN" altLang="en-US" sz="2400" dirty="0">
                <a:latin typeface="+mn-ea"/>
              </a:rPr>
              <a:t>”＋“</a:t>
            </a:r>
            <a:r>
              <a:rPr lang="en-US" altLang="zh-CN" sz="2400" dirty="0">
                <a:latin typeface="+mn-ea"/>
              </a:rPr>
              <a:t>F4</a:t>
            </a:r>
            <a:r>
              <a:rPr lang="zh-CN" altLang="en-US" sz="2400" dirty="0">
                <a:latin typeface="+mn-ea"/>
              </a:rPr>
              <a:t>” 组合键，完成整个程序的编译操作。</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13</a:t>
            </a:r>
            <a:r>
              <a:rPr lang="zh-CN" altLang="en-US" sz="2400" dirty="0">
                <a:solidFill>
                  <a:schemeClr val="dk1"/>
                </a:solidFill>
                <a:latin typeface="+mn-ea"/>
                <a:cs typeface="微软雅黑" panose="020B0503020204020204" charset="-122"/>
              </a:rPr>
              <a:t>）</a:t>
            </a:r>
            <a:r>
              <a:rPr lang="zh-CN" altLang="en-US" sz="2400" dirty="0">
                <a:latin typeface="+mn-ea"/>
              </a:rPr>
              <a:t>程序离线调试。强制</a:t>
            </a:r>
            <a:r>
              <a:rPr lang="en-US" altLang="zh-CN" sz="2400" dirty="0">
                <a:latin typeface="+mn-ea"/>
              </a:rPr>
              <a:t>X0</a:t>
            </a:r>
            <a:r>
              <a:rPr lang="zh-CN" altLang="en-US" sz="2400" dirty="0">
                <a:latin typeface="+mn-ea"/>
              </a:rPr>
              <a:t>为</a:t>
            </a:r>
            <a:r>
              <a:rPr lang="en-US" altLang="zh-CN" sz="2400" dirty="0">
                <a:latin typeface="+mn-ea"/>
              </a:rPr>
              <a:t>1</a:t>
            </a:r>
            <a:r>
              <a:rPr lang="zh-CN" altLang="en-US" sz="2400" dirty="0">
                <a:latin typeface="+mn-ea"/>
              </a:rPr>
              <a:t>，则</a:t>
            </a:r>
            <a:r>
              <a:rPr lang="en-US" altLang="zh-CN" sz="2400" dirty="0">
                <a:latin typeface="+mn-ea"/>
              </a:rPr>
              <a:t>Y0</a:t>
            </a:r>
            <a:r>
              <a:rPr lang="zh-CN" altLang="en-US" sz="2400" dirty="0">
                <a:latin typeface="+mn-ea"/>
              </a:rPr>
              <a:t>通电并自锁。</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14</a:t>
            </a:r>
            <a:r>
              <a:rPr lang="zh-CN" altLang="en-US" sz="2400" dirty="0">
                <a:solidFill>
                  <a:schemeClr val="dk1"/>
                </a:solidFill>
                <a:latin typeface="+mn-ea"/>
                <a:cs typeface="微软雅黑" panose="020B0503020204020204" charset="-122"/>
              </a:rPr>
              <a:t>）</a:t>
            </a:r>
            <a:r>
              <a:rPr lang="zh-CN" altLang="en-US" sz="2400" dirty="0">
                <a:latin typeface="+mn-ea"/>
              </a:rPr>
              <a:t>程序在线调试。连接电源、电动机等控制板外部的导线，导线要敷设在导线通道内， 并采用绝缘良好的橡皮线进行通电校验。</a:t>
            </a:r>
          </a:p>
        </p:txBody>
      </p:sp>
    </p:spTree>
    <p:extLst>
      <p:ext uri="{BB962C8B-B14F-4D97-AF65-F5344CB8AC3E}">
        <p14:creationId xmlns:p14="http://schemas.microsoft.com/office/powerpoint/2010/main" val="2508140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568960" y="410845"/>
            <a:ext cx="11328400" cy="63652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检查评估</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00000"/>
              </a:lnSpc>
              <a:spcBef>
                <a:spcPts val="0"/>
              </a:spcBef>
              <a:buNone/>
            </a:pPr>
            <a:r>
              <a:rPr lang="zh-CN" altLang="en-US" sz="2400" dirty="0">
                <a:solidFill>
                  <a:schemeClr val="dk1"/>
                </a:solidFill>
                <a:latin typeface="+mn-ea"/>
                <a:cs typeface="微软雅黑" panose="020B0503020204020204" charset="-122"/>
              </a:rPr>
              <a:t>检查与评分表分别如表</a:t>
            </a:r>
            <a:r>
              <a:rPr lang="en-US" altLang="zh-CN" sz="2400" dirty="0">
                <a:solidFill>
                  <a:schemeClr val="dk1"/>
                </a:solidFill>
                <a:latin typeface="+mn-ea"/>
                <a:cs typeface="微软雅黑" panose="020B0503020204020204" charset="-122"/>
              </a:rPr>
              <a:t>5-4</a:t>
            </a:r>
            <a:r>
              <a:rPr lang="zh-CN" altLang="en-US" sz="2400" dirty="0">
                <a:solidFill>
                  <a:schemeClr val="dk1"/>
                </a:solidFill>
                <a:latin typeface="+mn-ea"/>
                <a:cs typeface="微软雅黑" panose="020B0503020204020204" charset="-122"/>
              </a:rPr>
              <a:t>和表</a:t>
            </a:r>
            <a:r>
              <a:rPr lang="en-US" altLang="zh-CN" sz="2400" dirty="0">
                <a:solidFill>
                  <a:schemeClr val="dk1"/>
                </a:solidFill>
                <a:latin typeface="+mn-ea"/>
                <a:cs typeface="微软雅黑" panose="020B0503020204020204" charset="-122"/>
              </a:rPr>
              <a:t>5-5</a:t>
            </a:r>
            <a:r>
              <a:rPr lang="zh-CN" altLang="en-US" sz="2400" dirty="0">
                <a:solidFill>
                  <a:schemeClr val="dk1"/>
                </a:solidFill>
                <a:latin typeface="+mn-ea"/>
                <a:cs typeface="微软雅黑" panose="020B0503020204020204" charset="-122"/>
              </a:rPr>
              <a:t>所示。</a:t>
            </a:r>
            <a:endParaRPr lang="en-US" altLang="zh-CN" sz="2400"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7" name="图片 6">
            <a:extLst>
              <a:ext uri="{FF2B5EF4-FFF2-40B4-BE49-F238E27FC236}">
                <a16:creationId xmlns:a16="http://schemas.microsoft.com/office/drawing/2014/main" id="{C428846D-5662-D7BE-3E51-4BC8BE4210A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7565" y="2367964"/>
            <a:ext cx="4811380" cy="2122072"/>
          </a:xfrm>
          <a:prstGeom prst="rect">
            <a:avLst/>
          </a:prstGeom>
        </p:spPr>
      </p:pic>
      <p:pic>
        <p:nvPicPr>
          <p:cNvPr id="9" name="图片 8">
            <a:extLst>
              <a:ext uri="{FF2B5EF4-FFF2-40B4-BE49-F238E27FC236}">
                <a16:creationId xmlns:a16="http://schemas.microsoft.com/office/drawing/2014/main" id="{46087126-7D83-7E91-A26C-FAABF071DA8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96000" y="1612897"/>
            <a:ext cx="4811380" cy="396113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993913"/>
            <a:ext cx="10515600" cy="2435087"/>
          </a:xfrm>
          <a:prstGeom prst="rect">
            <a:avLst/>
          </a:prstGeom>
        </p:spPr>
        <p:txBody>
          <a:bodyPr vert="horz" lIns="91440" tIns="45720" rIns="91440" bIns="45720" rtlCol="0" anchor="ctr">
            <a:normAutofit fontScale="97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收获反思</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Aft>
                <a:spcPts val="0"/>
              </a:spcAft>
              <a:buNone/>
            </a:pPr>
            <a:r>
              <a:rPr lang="zh-CN" altLang="en-US" sz="2400" dirty="0"/>
              <a:t>调研市场主流合资品牌和国产品牌</a:t>
            </a:r>
            <a:r>
              <a:rPr lang="en-US" altLang="zh-CN" sz="2400" dirty="0"/>
              <a:t>PLC</a:t>
            </a:r>
            <a:r>
              <a:rPr lang="zh-CN" altLang="en-US" sz="2400" dirty="0"/>
              <a:t>的产品性能、市场占有率对比数据，并填写在表</a:t>
            </a:r>
            <a:r>
              <a:rPr lang="en-US" altLang="zh-CN" sz="2400" dirty="0"/>
              <a:t>5-6</a:t>
            </a:r>
            <a:r>
              <a:rPr lang="zh-CN" altLang="en-US" sz="2400" dirty="0"/>
              <a:t>中。</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6" name="图片 5">
            <a:extLst>
              <a:ext uri="{FF2B5EF4-FFF2-40B4-BE49-F238E27FC236}">
                <a16:creationId xmlns:a16="http://schemas.microsoft.com/office/drawing/2014/main" id="{BAC17400-0F04-5EF4-0A72-6567979CCDE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66685" y="3429000"/>
            <a:ext cx="7258629" cy="1649688"/>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F85FA1-C8EA-0B18-6C94-0DDB6635B0AC}"/>
              </a:ext>
            </a:extLst>
          </p:cNvPr>
          <p:cNvSpPr>
            <a:spLocks noGrp="1"/>
          </p:cNvSpPr>
          <p:nvPr>
            <p:ph type="title"/>
          </p:nvPr>
        </p:nvSpPr>
        <p:spPr>
          <a:xfrm>
            <a:off x="669882" y="443230"/>
            <a:ext cx="10852237" cy="980218"/>
          </a:xfrm>
        </p:spPr>
        <p:txBody>
          <a:bodyPr anchor="ctr"/>
          <a:lstStyle/>
          <a:p>
            <a:pPr algn="ctr"/>
            <a:r>
              <a:rPr lang="zh-CN" altLang="en-US" sz="4000" dirty="0"/>
              <a:t>任务二    电动机自动往返</a:t>
            </a:r>
            <a:r>
              <a:rPr lang="en-US" altLang="zh-CN" sz="4000" dirty="0"/>
              <a:t>PLC</a:t>
            </a:r>
            <a:r>
              <a:rPr lang="zh-CN" altLang="en-US" sz="4000" dirty="0"/>
              <a:t>控制电路装调</a:t>
            </a:r>
          </a:p>
        </p:txBody>
      </p:sp>
      <p:sp>
        <p:nvSpPr>
          <p:cNvPr id="4" name="文本框 3">
            <a:extLst>
              <a:ext uri="{FF2B5EF4-FFF2-40B4-BE49-F238E27FC236}">
                <a16:creationId xmlns:a16="http://schemas.microsoft.com/office/drawing/2014/main" id="{68AD2298-4240-9019-C76B-9B592523859F}"/>
              </a:ext>
            </a:extLst>
          </p:cNvPr>
          <p:cNvSpPr txBox="1"/>
          <p:nvPr/>
        </p:nvSpPr>
        <p:spPr>
          <a:xfrm>
            <a:off x="840000" y="1423448"/>
            <a:ext cx="10512000" cy="1846659"/>
          </a:xfrm>
          <a:prstGeom prst="rect">
            <a:avLst/>
          </a:prstGeom>
          <a:noFill/>
        </p:spPr>
        <p:txBody>
          <a:bodyPr wrap="square" rtlCol="0" anchor="ctr">
            <a:spAutoFit/>
          </a:bodyPr>
          <a:lstStyle/>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a:ea typeface="微软雅黑"/>
                <a:cs typeface="+mn-cs"/>
              </a:rPr>
              <a:t>任务描述</a:t>
            </a:r>
            <a:endParaRPr kumimoji="0" lang="en-US" altLang="zh-CN" sz="3200" b="1"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r>
              <a:rPr lang="zh-CN" altLang="en-US" sz="2400" dirty="0"/>
              <a:t>某企业采用继电接触控制电动机自动往返循环，自动往返循环电路图如图</a:t>
            </a:r>
            <a:r>
              <a:rPr lang="en-US" altLang="zh-CN" sz="2400" dirty="0"/>
              <a:t>5-3</a:t>
            </a:r>
            <a:r>
              <a:rPr lang="zh-CN" altLang="en-US" sz="2400" dirty="0"/>
              <a:t>所示。请分析该控制电路图的控制功能，并用可编程控制器对其控制电路进行改造。本任务将实现电动机自动往返</a:t>
            </a:r>
            <a:r>
              <a:rPr lang="en-US" altLang="zh-CN" sz="2400" dirty="0"/>
              <a:t>PLC</a:t>
            </a:r>
            <a:r>
              <a:rPr lang="zh-CN" altLang="en-US" sz="2400" dirty="0"/>
              <a:t>控制电路的安装和调试。</a:t>
            </a:r>
            <a:endParaRPr kumimoji="0" lang="zh-CN" altLang="en-US" sz="1800" b="0" i="0" u="none" strike="noStrike" kern="1200" cap="none" spc="0" normalizeH="0" baseline="0" noProof="0" dirty="0">
              <a:ln>
                <a:noFill/>
              </a:ln>
              <a:solidFill>
                <a:srgbClr val="000000"/>
              </a:solidFill>
              <a:effectLst/>
              <a:uLnTx/>
              <a:uFillTx/>
              <a:latin typeface="Arial"/>
              <a:ea typeface="微软雅黑"/>
              <a:cs typeface="+mn-cs"/>
            </a:endParaRPr>
          </a:p>
        </p:txBody>
      </p:sp>
      <p:pic>
        <p:nvPicPr>
          <p:cNvPr id="5" name="图片 4">
            <a:extLst>
              <a:ext uri="{FF2B5EF4-FFF2-40B4-BE49-F238E27FC236}">
                <a16:creationId xmlns:a16="http://schemas.microsoft.com/office/drawing/2014/main" id="{C371A262-C4CB-AA93-7EBF-1880F99F71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0000" y="3429000"/>
            <a:ext cx="4392000" cy="3164253"/>
          </a:xfrm>
          <a:prstGeom prst="rect">
            <a:avLst/>
          </a:prstGeom>
        </p:spPr>
      </p:pic>
    </p:spTree>
    <p:extLst>
      <p:ext uri="{BB962C8B-B14F-4D97-AF65-F5344CB8AC3E}">
        <p14:creationId xmlns:p14="http://schemas.microsoft.com/office/powerpoint/2010/main" val="25270669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D327E56-9BF1-4B84-01DA-33845E2BF278}"/>
              </a:ext>
            </a:extLst>
          </p:cNvPr>
          <p:cNvSpPr>
            <a:spLocks noGrp="1"/>
          </p:cNvSpPr>
          <p:nvPr>
            <p:ph sz="quarter" idx="4294967295"/>
          </p:nvPr>
        </p:nvSpPr>
        <p:spPr>
          <a:xfrm>
            <a:off x="840000" y="457420"/>
            <a:ext cx="10512000" cy="5801979"/>
          </a:xfrm>
        </p:spPr>
        <p:txBody>
          <a:bodyPr anchor="ctr">
            <a:normAutofit fontScale="92500" lnSpcReduction="10000"/>
          </a:bodyPr>
          <a:lstStyle/>
          <a:p>
            <a:pPr algn="just"/>
            <a:r>
              <a:rPr lang="zh-CN" altLang="en-US" sz="3200" b="1" dirty="0">
                <a:latin typeface="+mn-ea"/>
                <a:ea typeface="+mn-ea"/>
              </a:rPr>
              <a:t>任务目标</a:t>
            </a:r>
            <a:endParaRPr lang="en-US" altLang="zh-CN" sz="3200" b="1" dirty="0">
              <a:latin typeface="+mn-ea"/>
              <a:ea typeface="+mn-ea"/>
            </a:endParaRPr>
          </a:p>
          <a:p>
            <a:pPr algn="just">
              <a:lnSpc>
                <a:spcPct val="110000"/>
              </a:lnSpc>
              <a:buFont typeface="等线" panose="02010600030101010101" pitchFamily="2" charset="-122"/>
              <a:buChar char="※"/>
            </a:pPr>
            <a:r>
              <a:rPr lang="zh-CN" altLang="en-US" sz="2400" b="1" dirty="0"/>
              <a:t>知识目标</a:t>
            </a:r>
            <a:endParaRPr lang="en-US" altLang="zh-CN" sz="2400" b="1" dirty="0"/>
          </a:p>
          <a:p>
            <a:pPr marL="0" indent="0" algn="just">
              <a:lnSpc>
                <a:spcPct val="110000"/>
              </a:lnSpc>
              <a:spcAft>
                <a:spcPts val="0"/>
              </a:spcAft>
              <a:buNone/>
            </a:pPr>
            <a:r>
              <a:rPr lang="zh-CN" altLang="en-US" sz="2200" dirty="0">
                <a:latin typeface="+mn-ea"/>
              </a:rPr>
              <a:t>（</a:t>
            </a:r>
            <a:r>
              <a:rPr lang="en-US" altLang="zh-CN" sz="2200" dirty="0">
                <a:latin typeface="+mn-ea"/>
              </a:rPr>
              <a:t>1</a:t>
            </a:r>
            <a:r>
              <a:rPr lang="zh-CN" altLang="en-US" sz="2200" dirty="0">
                <a:latin typeface="+mn-ea"/>
              </a:rPr>
              <a:t>）</a:t>
            </a:r>
            <a:r>
              <a:rPr lang="zh-CN" altLang="en-US" sz="2200" dirty="0"/>
              <a:t>掌握</a:t>
            </a:r>
            <a:r>
              <a:rPr lang="en-US" altLang="zh-CN" sz="2200" dirty="0"/>
              <a:t>PLC</a:t>
            </a:r>
            <a:r>
              <a:rPr lang="zh-CN" altLang="en-US" sz="2200" dirty="0"/>
              <a:t>的经验设计方法。</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2</a:t>
            </a:r>
            <a:r>
              <a:rPr lang="zh-CN" altLang="en-US" sz="2200" dirty="0">
                <a:latin typeface="+mn-ea"/>
              </a:rPr>
              <a:t>）</a:t>
            </a:r>
            <a:r>
              <a:rPr lang="zh-CN" altLang="en-US" sz="2200" dirty="0"/>
              <a:t>理解步进指令及其适用方法。</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3</a:t>
            </a:r>
            <a:r>
              <a:rPr lang="zh-CN" altLang="en-US" sz="2200" dirty="0">
                <a:latin typeface="+mn-ea"/>
              </a:rPr>
              <a:t>）</a:t>
            </a:r>
            <a:r>
              <a:rPr lang="zh-CN" altLang="en-US" sz="2200" dirty="0"/>
              <a:t>掌握</a:t>
            </a:r>
            <a:r>
              <a:rPr lang="en-US" altLang="zh-CN" sz="2200" dirty="0"/>
              <a:t>PLC</a:t>
            </a:r>
            <a:r>
              <a:rPr lang="zh-CN" altLang="en-US" sz="2200" dirty="0"/>
              <a:t>的顺序设计方法。</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4</a:t>
            </a:r>
            <a:r>
              <a:rPr lang="zh-CN" altLang="en-US" sz="2200" dirty="0">
                <a:latin typeface="+mn-ea"/>
              </a:rPr>
              <a:t>）</a:t>
            </a:r>
            <a:r>
              <a:rPr lang="zh-CN" altLang="en-US" sz="2200" dirty="0"/>
              <a:t>理解</a:t>
            </a:r>
            <a:r>
              <a:rPr lang="en-US" altLang="zh-CN" sz="2200" dirty="0"/>
              <a:t>PLC</a:t>
            </a:r>
            <a:r>
              <a:rPr lang="zh-CN" altLang="en-US" sz="2200" dirty="0"/>
              <a:t>在数控机床上的应用。</a:t>
            </a:r>
            <a:endParaRPr lang="en-US" altLang="zh-CN" sz="2200" dirty="0"/>
          </a:p>
          <a:p>
            <a:pPr algn="just">
              <a:lnSpc>
                <a:spcPct val="110000"/>
              </a:lnSpc>
              <a:spcAft>
                <a:spcPts val="0"/>
              </a:spcAft>
              <a:buFont typeface="等线" panose="02010600030101010101" pitchFamily="2" charset="-122"/>
              <a:buChar char="※"/>
            </a:pPr>
            <a:r>
              <a:rPr lang="zh-CN" altLang="en-US" sz="2400" b="1" dirty="0">
                <a:latin typeface="+mn-ea"/>
                <a:ea typeface="+mn-ea"/>
              </a:rPr>
              <a:t>技能目标</a:t>
            </a:r>
            <a:endParaRPr lang="en-US" altLang="zh-CN" sz="2400" b="1" dirty="0">
              <a:latin typeface="+mn-ea"/>
              <a:ea typeface="+mn-ea"/>
            </a:endParaRPr>
          </a:p>
          <a:p>
            <a:pPr marL="0" indent="0" algn="just">
              <a:lnSpc>
                <a:spcPct val="110000"/>
              </a:lnSpc>
              <a:spcAft>
                <a:spcPts val="0"/>
              </a:spcAft>
              <a:buNone/>
            </a:pPr>
            <a:r>
              <a:rPr lang="zh-CN" altLang="en-US" sz="2200" dirty="0">
                <a:latin typeface="+mn-ea"/>
              </a:rPr>
              <a:t>（</a:t>
            </a:r>
            <a:r>
              <a:rPr lang="en-US" altLang="zh-CN" sz="2200" dirty="0">
                <a:latin typeface="+mn-ea"/>
              </a:rPr>
              <a:t>1</a:t>
            </a:r>
            <a:r>
              <a:rPr lang="zh-CN" altLang="en-US" sz="2200" dirty="0">
                <a:latin typeface="+mn-ea"/>
              </a:rPr>
              <a:t>）</a:t>
            </a:r>
            <a:r>
              <a:rPr lang="zh-CN" altLang="en-US" sz="2200" dirty="0"/>
              <a:t>能够分析交流电动机自动往返</a:t>
            </a:r>
            <a:r>
              <a:rPr lang="en-US" altLang="zh-CN" sz="2200" dirty="0"/>
              <a:t>PLC</a:t>
            </a:r>
            <a:r>
              <a:rPr lang="zh-CN" altLang="en-US" sz="2200" dirty="0"/>
              <a:t>控制工作原理，能正确识读电路图与 装配图。 </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2</a:t>
            </a:r>
            <a:r>
              <a:rPr lang="zh-CN" altLang="en-US" sz="2200" dirty="0">
                <a:latin typeface="+mn-ea"/>
              </a:rPr>
              <a:t>）</a:t>
            </a:r>
            <a:r>
              <a:rPr lang="zh-CN" altLang="en-US" sz="2200" dirty="0"/>
              <a:t>会按照工艺要求安装交流电动机自动往返</a:t>
            </a:r>
            <a:r>
              <a:rPr lang="en-US" altLang="zh-CN" sz="2200" dirty="0"/>
              <a:t>PLC</a:t>
            </a:r>
            <a:r>
              <a:rPr lang="zh-CN" altLang="en-US" sz="2200" dirty="0"/>
              <a:t>控制电路。</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3</a:t>
            </a:r>
            <a:r>
              <a:rPr lang="zh-CN" altLang="en-US" sz="2200" dirty="0">
                <a:latin typeface="+mn-ea"/>
              </a:rPr>
              <a:t>）</a:t>
            </a:r>
            <a:r>
              <a:rPr lang="zh-CN" altLang="en-US" sz="2200" dirty="0"/>
              <a:t>能按照控制要求编写程序并调试运行。</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4</a:t>
            </a:r>
            <a:r>
              <a:rPr lang="zh-CN" altLang="en-US" sz="2200" dirty="0">
                <a:latin typeface="+mn-ea"/>
              </a:rPr>
              <a:t>）</a:t>
            </a:r>
            <a:r>
              <a:rPr lang="zh-CN" altLang="en-US" sz="2200" dirty="0"/>
              <a:t>能根据故障现象，检修交流电动机自动往返</a:t>
            </a:r>
            <a:r>
              <a:rPr lang="en-US" altLang="zh-CN" sz="2200" dirty="0"/>
              <a:t>PLC</a:t>
            </a:r>
            <a:r>
              <a:rPr lang="zh-CN" altLang="en-US" sz="2200" dirty="0"/>
              <a:t>控制电路。 </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5</a:t>
            </a:r>
            <a:r>
              <a:rPr lang="zh-CN" altLang="en-US" sz="2200" dirty="0">
                <a:latin typeface="+mn-ea"/>
              </a:rPr>
              <a:t>）</a:t>
            </a:r>
            <a:r>
              <a:rPr lang="zh-CN" altLang="en-US" sz="2200" dirty="0"/>
              <a:t>能够用步进指令编程实现液压动力滑台控制。</a:t>
            </a:r>
            <a:endParaRPr lang="en-US" altLang="zh-CN" sz="2200" dirty="0"/>
          </a:p>
          <a:p>
            <a:pPr marL="0" indent="0" algn="just">
              <a:lnSpc>
                <a:spcPct val="110000"/>
              </a:lnSpc>
              <a:spcAft>
                <a:spcPts val="0"/>
              </a:spcAft>
              <a:buNone/>
            </a:pPr>
            <a:r>
              <a:rPr lang="zh-CN" altLang="en-US" sz="2200" dirty="0">
                <a:latin typeface="+mn-ea"/>
              </a:rPr>
              <a:t>（</a:t>
            </a:r>
            <a:r>
              <a:rPr lang="en-US" altLang="zh-CN" sz="2200" dirty="0">
                <a:latin typeface="+mn-ea"/>
              </a:rPr>
              <a:t>6</a:t>
            </a:r>
            <a:r>
              <a:rPr lang="zh-CN" altLang="en-US" sz="2200" dirty="0">
                <a:latin typeface="+mn-ea"/>
              </a:rPr>
              <a:t>）</a:t>
            </a:r>
            <a:r>
              <a:rPr lang="zh-CN" altLang="en-US" sz="2200" dirty="0"/>
              <a:t>撰写本人克服畏难情绪、 坚定报国信念的决心与恒心</a:t>
            </a:r>
            <a:r>
              <a:rPr lang="zh-CN" altLang="en-US" sz="2200" dirty="0">
                <a:latin typeface="+mn-ea"/>
                <a:ea typeface="+mn-ea"/>
              </a:rPr>
              <a:t>。</a:t>
            </a:r>
            <a:endParaRPr lang="en-US" altLang="zh-CN" sz="2200" dirty="0">
              <a:latin typeface="+mn-ea"/>
              <a:ea typeface="+mn-ea"/>
            </a:endParaRPr>
          </a:p>
          <a:p>
            <a:pPr algn="just">
              <a:lnSpc>
                <a:spcPct val="110000"/>
              </a:lnSpc>
              <a:spcAft>
                <a:spcPts val="0"/>
              </a:spcAft>
              <a:buFont typeface="等线" panose="02010600030101010101" pitchFamily="2" charset="-122"/>
              <a:buChar char="※"/>
            </a:pPr>
            <a:r>
              <a:rPr lang="zh-CN" altLang="en-US" sz="2400" b="1" dirty="0">
                <a:latin typeface="+mn-ea"/>
                <a:ea typeface="+mn-ea"/>
              </a:rPr>
              <a:t>素养目标</a:t>
            </a:r>
            <a:endParaRPr lang="en-US" altLang="zh-CN" sz="2400" b="1" dirty="0">
              <a:latin typeface="+mn-ea"/>
              <a:ea typeface="+mn-ea"/>
            </a:endParaRPr>
          </a:p>
          <a:p>
            <a:pPr marL="0" indent="576000" algn="just">
              <a:lnSpc>
                <a:spcPct val="110000"/>
              </a:lnSpc>
              <a:spcAft>
                <a:spcPts val="0"/>
              </a:spcAft>
              <a:buNone/>
            </a:pPr>
            <a:r>
              <a:rPr lang="zh-CN" altLang="en-US" sz="2200" dirty="0"/>
              <a:t>搜集钱伟长放弃自己擅长的文科，改学自己不及格的理科，立志报国，终成著名科学家的事迹。</a:t>
            </a:r>
            <a:endParaRPr lang="zh-CN" altLang="en-US" sz="2200" dirty="0">
              <a:latin typeface="+mn-ea"/>
              <a:ea typeface="+mn-ea"/>
            </a:endParaRPr>
          </a:p>
        </p:txBody>
      </p:sp>
    </p:spTree>
    <p:extLst>
      <p:ext uri="{BB962C8B-B14F-4D97-AF65-F5344CB8AC3E}">
        <p14:creationId xmlns:p14="http://schemas.microsoft.com/office/powerpoint/2010/main" val="3496862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fade">
                                      <p:cBhvr>
                                        <p:cTn id="16" dur="500"/>
                                        <p:tgtEl>
                                          <p:spTgt spid="2">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fade">
                                      <p:cBhvr>
                                        <p:cTn id="19" dur="500"/>
                                        <p:tgtEl>
                                          <p:spTgt spid="2">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500"/>
                                        <p:tgtEl>
                                          <p:spTgt spid="2">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fade">
                                      <p:cBhvr>
                                        <p:cTn id="33" dur="500"/>
                                        <p:tgtEl>
                                          <p:spTgt spid="2">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xEl>
                                              <p:pRg st="10" end="10"/>
                                            </p:txEl>
                                          </p:spTgt>
                                        </p:tgtEl>
                                        <p:attrNameLst>
                                          <p:attrName>style.visibility</p:attrName>
                                        </p:attrNameLst>
                                      </p:cBhvr>
                                      <p:to>
                                        <p:strVal val="visible"/>
                                      </p:to>
                                    </p:set>
                                    <p:animEffect transition="in" filter="fade">
                                      <p:cBhvr>
                                        <p:cTn id="36" dur="500"/>
                                        <p:tgtEl>
                                          <p:spTgt spid="2">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animEffect transition="in" filter="fade">
                                      <p:cBhvr>
                                        <p:cTn id="39" dur="500"/>
                                        <p:tgtEl>
                                          <p:spTgt spid="2">
                                            <p:txEl>
                                              <p:pRg st="11" end="11"/>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2">
                                            <p:txEl>
                                              <p:pRg st="12" end="12"/>
                                            </p:txEl>
                                          </p:spTgt>
                                        </p:tgtEl>
                                        <p:attrNameLst>
                                          <p:attrName>style.visibility</p:attrName>
                                        </p:attrNameLst>
                                      </p:cBhvr>
                                      <p:to>
                                        <p:strVal val="visible"/>
                                      </p:to>
                                    </p:set>
                                    <p:animEffect transition="in" filter="fade">
                                      <p:cBhvr>
                                        <p:cTn id="42" dur="500"/>
                                        <p:tgtEl>
                                          <p:spTgt spid="2">
                                            <p:txEl>
                                              <p:pRg st="12" end="1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
                                            <p:txEl>
                                              <p:pRg st="13" end="13"/>
                                            </p:txEl>
                                          </p:spTgt>
                                        </p:tgtEl>
                                        <p:attrNameLst>
                                          <p:attrName>style.visibility</p:attrName>
                                        </p:attrNameLst>
                                      </p:cBhvr>
                                      <p:to>
                                        <p:strVal val="visible"/>
                                      </p:to>
                                    </p:set>
                                    <p:animEffect transition="in" filter="fade">
                                      <p:cBhvr>
                                        <p:cTn id="47" dur="500"/>
                                        <p:tgtEl>
                                          <p:spTgt spid="2">
                                            <p:txEl>
                                              <p:pRg st="13" end="13"/>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2">
                                            <p:txEl>
                                              <p:pRg st="14" end="14"/>
                                            </p:txEl>
                                          </p:spTgt>
                                        </p:tgtEl>
                                        <p:attrNameLst>
                                          <p:attrName>style.visibility</p:attrName>
                                        </p:attrNameLst>
                                      </p:cBhvr>
                                      <p:to>
                                        <p:strVal val="visible"/>
                                      </p:to>
                                    </p:set>
                                    <p:animEffect transition="in" filter="fade">
                                      <p:cBhvr>
                                        <p:cTn id="50"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1480052-F555-58CB-F441-450F711AC7A9}"/>
              </a:ext>
            </a:extLst>
          </p:cNvPr>
          <p:cNvSpPr txBox="1"/>
          <p:nvPr/>
        </p:nvSpPr>
        <p:spPr>
          <a:xfrm>
            <a:off x="840000" y="2105561"/>
            <a:ext cx="10512000" cy="2646878"/>
          </a:xfrm>
          <a:prstGeom prst="rect">
            <a:avLst/>
          </a:prstGeom>
          <a:noFill/>
        </p:spPr>
        <p:txBody>
          <a:bodyPr wrap="square" rtlCol="0" anchor="ctr">
            <a:spAutoFit/>
          </a:bodyPr>
          <a:lstStyle/>
          <a:p>
            <a:pPr marL="285750" marR="0" lvl="0" indent="-285750" algn="just"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zh-CN" altLang="en-US" sz="3600" b="1" i="0" u="none" strike="noStrike" kern="1200" cap="none" spc="0" normalizeH="0" baseline="0" noProof="0" dirty="0">
                <a:ln>
                  <a:noFill/>
                </a:ln>
                <a:solidFill>
                  <a:srgbClr val="000000"/>
                </a:solidFill>
                <a:effectLst/>
                <a:uLnTx/>
                <a:uFillTx/>
                <a:latin typeface="微软雅黑"/>
                <a:ea typeface="微软雅黑"/>
                <a:cs typeface="+mn-cs"/>
              </a:rPr>
              <a:t>任务分析</a:t>
            </a:r>
            <a:endParaRPr lang="en-US" altLang="zh-CN" sz="3600" b="1" dirty="0">
              <a:solidFill>
                <a:srgbClr val="000000"/>
              </a:solidFill>
              <a:latin typeface="微软雅黑"/>
              <a:ea typeface="微软雅黑"/>
            </a:endParaRPr>
          </a:p>
          <a:p>
            <a:pPr marR="0" lvl="0" indent="576000" algn="just" defTabSz="914400" rtl="0" eaLnBrk="1" fontAlgn="auto" latinLnBrk="0" hangingPunct="1">
              <a:lnSpc>
                <a:spcPct val="100000"/>
              </a:lnSpc>
              <a:spcBef>
                <a:spcPts val="0"/>
              </a:spcBef>
              <a:spcAft>
                <a:spcPts val="600"/>
              </a:spcAft>
              <a:buClrTx/>
              <a:buSzTx/>
              <a:tabLst/>
              <a:defRPr/>
            </a:pPr>
            <a:r>
              <a:rPr kumimoji="0" lang="en-US" altLang="zh-CN" sz="2400" b="1" i="0" u="none" strike="noStrike" kern="1200" cap="none" spc="0" normalizeH="0" baseline="0" noProof="0" dirty="0">
                <a:ln>
                  <a:noFill/>
                </a:ln>
                <a:solidFill>
                  <a:srgbClr val="000000"/>
                </a:solidFill>
                <a:effectLst/>
                <a:uLnTx/>
                <a:uFillTx/>
                <a:latin typeface="微软雅黑"/>
                <a:ea typeface="微软雅黑"/>
                <a:cs typeface="+mn-cs"/>
              </a:rPr>
              <a:t>1.</a:t>
            </a:r>
            <a:r>
              <a:rPr lang="zh-CN" altLang="en-US" sz="2400" b="1" dirty="0">
                <a:solidFill>
                  <a:srgbClr val="000000"/>
                </a:solidFill>
                <a:latin typeface="微软雅黑"/>
                <a:ea typeface="微软雅黑"/>
              </a:rPr>
              <a:t>工作台自动往复运行控制主电路</a:t>
            </a:r>
            <a:endParaRPr lang="en-US" altLang="zh-CN" sz="2400" b="1" dirty="0">
              <a:solidFill>
                <a:srgbClr val="000000"/>
              </a:solidFill>
              <a:latin typeface="微软雅黑"/>
              <a:ea typeface="微软雅黑"/>
            </a:endParaRPr>
          </a:p>
          <a:p>
            <a:pPr lvl="0" indent="576000" algn="just"/>
            <a:r>
              <a:rPr lang="zh-CN" altLang="en-US" sz="2400" dirty="0"/>
              <a:t>工作台的自动往复运行是依靠电动机的正反转带动相应的传动机构实现的，因此工作台自动往复运行的控制，就是通过</a:t>
            </a:r>
            <a:r>
              <a:rPr lang="en-US" altLang="zh-CN" sz="2400" dirty="0"/>
              <a:t>PLC</a:t>
            </a:r>
            <a:r>
              <a:rPr lang="zh-CN" altLang="en-US" sz="2400" dirty="0"/>
              <a:t>完成电动机正反转连续运行控制功能，因此其主电路与电动机正反转连续运行控制的主电路完全相同。</a:t>
            </a:r>
            <a:endParaRPr lang="en-US" altLang="zh-CN" sz="2400" dirty="0"/>
          </a:p>
        </p:txBody>
      </p:sp>
    </p:spTree>
    <p:extLst>
      <p:ext uri="{BB962C8B-B14F-4D97-AF65-F5344CB8AC3E}">
        <p14:creationId xmlns:p14="http://schemas.microsoft.com/office/powerpoint/2010/main" val="2110944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23DB46F-117A-A468-8177-44CE79DBDFB0}"/>
              </a:ext>
            </a:extLst>
          </p:cNvPr>
          <p:cNvSpPr txBox="1"/>
          <p:nvPr/>
        </p:nvSpPr>
        <p:spPr>
          <a:xfrm>
            <a:off x="840000" y="575336"/>
            <a:ext cx="10512000" cy="2754600"/>
          </a:xfrm>
          <a:prstGeom prst="rect">
            <a:avLst/>
          </a:prstGeom>
          <a:noFill/>
        </p:spPr>
        <p:txBody>
          <a:bodyPr wrap="square" rtlCol="0">
            <a:spAutoFit/>
          </a:bodyPr>
          <a:lstStyle/>
          <a:p>
            <a:pPr lvl="0" indent="576000" algn="just">
              <a:spcAft>
                <a:spcPts val="600"/>
              </a:spcAft>
            </a:pPr>
            <a:r>
              <a:rPr lang="en-US" altLang="zh-CN" sz="2400" b="1" dirty="0">
                <a:solidFill>
                  <a:srgbClr val="000000"/>
                </a:solidFill>
                <a:latin typeface="微软雅黑"/>
              </a:rPr>
              <a:t>2.</a:t>
            </a:r>
            <a:r>
              <a:rPr lang="zh-CN" altLang="en-US" sz="2400" b="1" dirty="0">
                <a:solidFill>
                  <a:srgbClr val="000000"/>
                </a:solidFill>
                <a:latin typeface="微软雅黑"/>
              </a:rPr>
              <a:t>工作台自动往复运行控制电路</a:t>
            </a:r>
            <a:endParaRPr lang="en-US" altLang="zh-CN" sz="2400" b="1" dirty="0">
              <a:solidFill>
                <a:srgbClr val="000000"/>
              </a:solidFill>
              <a:latin typeface="微软雅黑"/>
            </a:endParaRPr>
          </a:p>
          <a:p>
            <a:pPr lvl="0" indent="576000" algn="just"/>
            <a:r>
              <a:rPr lang="zh-CN" altLang="en-US" sz="2400" dirty="0"/>
              <a:t>用</a:t>
            </a:r>
            <a:r>
              <a:rPr lang="en-US" altLang="zh-CN" sz="2400" dirty="0"/>
              <a:t>PLC</a:t>
            </a:r>
            <a:r>
              <a:rPr lang="zh-CN" altLang="en-US" sz="2400" dirty="0"/>
              <a:t>的控制功能完成相应的工程时首先要分析工程控制要求，熟悉工作过 程，然后确定输入</a:t>
            </a:r>
            <a:r>
              <a:rPr lang="en-US" altLang="zh-CN" sz="2400" dirty="0"/>
              <a:t>/</a:t>
            </a:r>
            <a:r>
              <a:rPr lang="zh-CN" altLang="en-US" sz="2400" dirty="0"/>
              <a:t>输出地址及功能，接下来绘制</a:t>
            </a:r>
            <a:r>
              <a:rPr lang="en-US" altLang="zh-CN" sz="2400" dirty="0"/>
              <a:t>PLC</a:t>
            </a:r>
            <a:r>
              <a:rPr lang="zh-CN" altLang="en-US" sz="2400" dirty="0"/>
              <a:t>的</a:t>
            </a:r>
            <a:r>
              <a:rPr lang="en-US" altLang="zh-CN" sz="2400" dirty="0"/>
              <a:t>I/O</a:t>
            </a:r>
            <a:r>
              <a:rPr lang="zh-CN" altLang="en-US" sz="2400" dirty="0"/>
              <a:t>硬件接线图，编写 </a:t>
            </a:r>
            <a:r>
              <a:rPr lang="en-US" altLang="zh-CN" sz="2400" dirty="0"/>
              <a:t>PLC</a:t>
            </a:r>
            <a:r>
              <a:rPr lang="zh-CN" altLang="en-US" sz="2400" dirty="0"/>
              <a:t>控制程序，最后进行系统的调试。</a:t>
            </a:r>
            <a:endParaRPr lang="en-US" altLang="zh-CN" sz="2400" b="1" dirty="0">
              <a:solidFill>
                <a:srgbClr val="000000"/>
              </a:solidFill>
              <a:latin typeface="微软雅黑"/>
            </a:endParaRPr>
          </a:p>
          <a:p>
            <a:pPr lvl="0" indent="576000" algn="just"/>
            <a:r>
              <a:rPr lang="zh-CN" altLang="en-US" sz="2400" dirty="0"/>
              <a:t>图</a:t>
            </a:r>
            <a:r>
              <a:rPr lang="en-US" altLang="zh-CN" sz="2400" dirty="0"/>
              <a:t>5-4</a:t>
            </a:r>
            <a:r>
              <a:rPr lang="zh-CN" altLang="en-US" sz="2400" dirty="0"/>
              <a:t>所示为运料小车系统示意图及</a:t>
            </a:r>
            <a:r>
              <a:rPr lang="en-US" altLang="zh-CN" sz="2400" dirty="0"/>
              <a:t>PLC</a:t>
            </a:r>
            <a:r>
              <a:rPr lang="zh-CN" altLang="en-US" sz="2400" dirty="0"/>
              <a:t>的</a:t>
            </a:r>
            <a:r>
              <a:rPr lang="en-US" altLang="zh-CN" sz="2400" dirty="0"/>
              <a:t>I/O</a:t>
            </a:r>
            <a:r>
              <a:rPr lang="zh-CN" altLang="en-US" sz="2400" dirty="0"/>
              <a:t>硬件接线图。</a:t>
            </a:r>
            <a:endParaRPr lang="en-US" altLang="zh-CN" sz="2400" dirty="0"/>
          </a:p>
          <a:p>
            <a:pPr lvl="0" indent="576000" algn="just"/>
            <a:r>
              <a:rPr lang="zh-CN" altLang="en-US" sz="2400" dirty="0"/>
              <a:t>图</a:t>
            </a:r>
            <a:r>
              <a:rPr lang="en-US" altLang="zh-CN" sz="2400" dirty="0"/>
              <a:t>5-4</a:t>
            </a:r>
            <a:r>
              <a:rPr lang="zh-CN" altLang="en-US" sz="2400" dirty="0"/>
              <a:t>中的熔断器</a:t>
            </a:r>
            <a:r>
              <a:rPr lang="en-US" altLang="zh-CN" sz="2400" dirty="0"/>
              <a:t>FU</a:t>
            </a:r>
            <a:r>
              <a:rPr lang="zh-CN" altLang="en-US" sz="2400" dirty="0"/>
              <a:t>主要是保护</a:t>
            </a:r>
            <a:r>
              <a:rPr lang="en-US" altLang="zh-CN" sz="2400" dirty="0"/>
              <a:t>PLC</a:t>
            </a:r>
            <a:r>
              <a:rPr lang="zh-CN" altLang="en-US" sz="2400" dirty="0"/>
              <a:t>和输出设备，一般情况下不可省略。</a:t>
            </a:r>
            <a:endParaRPr lang="en-US" altLang="zh-CN" sz="2400" dirty="0"/>
          </a:p>
          <a:p>
            <a:pPr lvl="0" indent="576000" algn="just"/>
            <a:r>
              <a:rPr lang="zh-CN" altLang="en-US" sz="2400" dirty="0"/>
              <a:t>图</a:t>
            </a:r>
            <a:r>
              <a:rPr lang="en-US" altLang="zh-CN" sz="2400" dirty="0"/>
              <a:t>5-5</a:t>
            </a:r>
            <a:r>
              <a:rPr lang="zh-CN" altLang="en-US" sz="2400" dirty="0"/>
              <a:t>所示为运料小车控制系统的梯形图程序。</a:t>
            </a:r>
            <a:endParaRPr lang="en-US" altLang="zh-CN" sz="2400" b="1" dirty="0">
              <a:solidFill>
                <a:srgbClr val="000000"/>
              </a:solidFill>
              <a:latin typeface="微软雅黑"/>
            </a:endParaRPr>
          </a:p>
        </p:txBody>
      </p:sp>
      <p:pic>
        <p:nvPicPr>
          <p:cNvPr id="5" name="图片 4">
            <a:extLst>
              <a:ext uri="{FF2B5EF4-FFF2-40B4-BE49-F238E27FC236}">
                <a16:creationId xmlns:a16="http://schemas.microsoft.com/office/drawing/2014/main" id="{8CB215B1-B5ED-879B-787E-CDB7074856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3699807"/>
            <a:ext cx="4319713" cy="2339607"/>
          </a:xfrm>
          <a:prstGeom prst="rect">
            <a:avLst/>
          </a:prstGeom>
        </p:spPr>
      </p:pic>
      <p:pic>
        <p:nvPicPr>
          <p:cNvPr id="7" name="图片 6">
            <a:extLst>
              <a:ext uri="{FF2B5EF4-FFF2-40B4-BE49-F238E27FC236}">
                <a16:creationId xmlns:a16="http://schemas.microsoft.com/office/drawing/2014/main" id="{D6DDE7FA-D302-0085-9817-BAC6056362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1529" y="3560544"/>
            <a:ext cx="4780471" cy="2760405"/>
          </a:xfrm>
          <a:prstGeom prst="rect">
            <a:avLst/>
          </a:prstGeom>
        </p:spPr>
      </p:pic>
    </p:spTree>
    <p:extLst>
      <p:ext uri="{BB962C8B-B14F-4D97-AF65-F5344CB8AC3E}">
        <p14:creationId xmlns:p14="http://schemas.microsoft.com/office/powerpoint/2010/main" val="1818729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A794ED3-CF2C-7AA0-0F87-58022A6E8241}"/>
              </a:ext>
            </a:extLst>
          </p:cNvPr>
          <p:cNvSpPr txBox="1"/>
          <p:nvPr/>
        </p:nvSpPr>
        <p:spPr>
          <a:xfrm>
            <a:off x="840000" y="1413063"/>
            <a:ext cx="10512000" cy="4031873"/>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zh-CN" altLang="en-US" sz="4000" b="1" i="0" u="none" strike="noStrike" kern="1200" cap="none" spc="0" normalizeH="0" baseline="0" noProof="0" dirty="0">
                <a:ln>
                  <a:noFill/>
                </a:ln>
                <a:solidFill>
                  <a:srgbClr val="000000"/>
                </a:solidFill>
                <a:effectLst/>
                <a:uLnTx/>
                <a:uFillTx/>
                <a:latin typeface="微软雅黑"/>
                <a:ea typeface="微软雅黑"/>
                <a:cs typeface="+mn-cs"/>
              </a:rPr>
              <a:t>知识准备</a:t>
            </a:r>
            <a:endParaRPr kumimoji="0" lang="en-US" altLang="zh-CN" sz="4000" b="1" i="0" u="none" strike="noStrike" kern="1200" cap="none" spc="0" normalizeH="0" baseline="0" noProof="0" dirty="0">
              <a:ln>
                <a:noFill/>
              </a:ln>
              <a:solidFill>
                <a:srgbClr val="000000"/>
              </a:solidFill>
              <a:effectLst/>
              <a:uLnTx/>
              <a:uFillTx/>
              <a:latin typeface="微软雅黑"/>
              <a:ea typeface="微软雅黑"/>
              <a:cs typeface="+mn-cs"/>
            </a:endParaRPr>
          </a:p>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US" altLang="zh-CN" sz="2800" b="1" i="0" u="none" strike="noStrike" kern="1200" cap="none" spc="0" normalizeH="0" baseline="0" noProof="0" dirty="0">
                <a:ln>
                  <a:noFill/>
                </a:ln>
                <a:solidFill>
                  <a:srgbClr val="000000"/>
                </a:solidFill>
                <a:effectLst/>
                <a:uLnTx/>
                <a:uFillTx/>
                <a:latin typeface="微软雅黑"/>
                <a:ea typeface="微软雅黑"/>
                <a:cs typeface="+mn-cs"/>
              </a:rPr>
              <a:t>5.2    </a:t>
            </a:r>
            <a:r>
              <a:rPr kumimoji="0" lang="zh-CN" altLang="en-US" sz="2800" b="1" i="0" u="none" strike="noStrike" kern="1200" cap="none" spc="0" normalizeH="0" baseline="0" noProof="0" dirty="0">
                <a:ln>
                  <a:noFill/>
                </a:ln>
                <a:solidFill>
                  <a:srgbClr val="000000"/>
                </a:solidFill>
                <a:effectLst/>
                <a:uLnTx/>
                <a:uFillTx/>
                <a:latin typeface="微软雅黑"/>
                <a:ea typeface="微软雅黑"/>
                <a:cs typeface="+mn-cs"/>
              </a:rPr>
              <a:t>可编程控制器的程序设计</a:t>
            </a:r>
            <a:endParaRPr kumimoji="0" lang="en-US" altLang="zh-CN" sz="2800" b="1"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r>
              <a:rPr lang="en-US" altLang="zh-CN" sz="2400" dirty="0"/>
              <a:t>PLC</a:t>
            </a:r>
            <a:r>
              <a:rPr lang="zh-CN" altLang="en-US" sz="2400" dirty="0"/>
              <a:t>在逻辑控制系统中的程序设计法中主要有经验设计法、逻辑设计法（在逻 辑设计法中最常用的是顺序设计法）和继电器控制电路移植法</a:t>
            </a:r>
            <a:r>
              <a:rPr lang="en-US" altLang="zh-CN" sz="2400" dirty="0"/>
              <a:t>3</a:t>
            </a:r>
            <a:r>
              <a:rPr lang="zh-CN" altLang="en-US" sz="2400" dirty="0"/>
              <a:t>种。</a:t>
            </a:r>
            <a:endParaRPr lang="en-US" altLang="zh-CN" sz="2400" dirty="0"/>
          </a:p>
          <a:p>
            <a:pPr lvl="0" indent="576000" algn="just">
              <a:spcAft>
                <a:spcPts val="600"/>
              </a:spcAft>
            </a:pPr>
            <a:r>
              <a:rPr kumimoji="0" lang="en-US" altLang="zh-CN" sz="2400" b="1" i="0" u="none" strike="noStrike" kern="1200" cap="none" spc="0" normalizeH="0" baseline="0" noProof="0" dirty="0">
                <a:ln>
                  <a:noFill/>
                </a:ln>
                <a:solidFill>
                  <a:srgbClr val="000000"/>
                </a:solidFill>
                <a:effectLst/>
                <a:uLnTx/>
                <a:uFillTx/>
                <a:latin typeface="微软雅黑"/>
                <a:ea typeface="微软雅黑"/>
                <a:cs typeface="+mn-cs"/>
              </a:rPr>
              <a:t>5.2.1</a:t>
            </a:r>
            <a:r>
              <a:rPr lang="en-US" altLang="zh-CN" sz="2400" b="1" dirty="0">
                <a:solidFill>
                  <a:srgbClr val="000000"/>
                </a:solidFill>
                <a:latin typeface="微软雅黑"/>
                <a:ea typeface="微软雅黑"/>
              </a:rPr>
              <a:t>    </a:t>
            </a:r>
            <a:r>
              <a:rPr kumimoji="0" lang="zh-CN" altLang="en-US" sz="2400" b="1" i="0" u="none" strike="noStrike" kern="1200" cap="none" spc="0" normalizeH="0" baseline="0" noProof="0" dirty="0">
                <a:ln>
                  <a:noFill/>
                </a:ln>
                <a:solidFill>
                  <a:srgbClr val="000000"/>
                </a:solidFill>
                <a:effectLst/>
                <a:uLnTx/>
                <a:uFillTx/>
                <a:latin typeface="微软雅黑"/>
                <a:ea typeface="微软雅黑"/>
                <a:cs typeface="+mn-cs"/>
              </a:rPr>
              <a:t>经验设计法</a:t>
            </a:r>
            <a:endParaRPr kumimoji="0" lang="en-US" altLang="zh-CN" sz="2400" b="1"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r>
              <a:rPr lang="zh-CN" altLang="en-US" sz="2400" dirty="0"/>
              <a:t>经验设计法实际上是在一些典型单元电路（梯形图）的基础上，根据被控对象控制系统的具体要求，不断地修改和完善梯形图，有时需要多次反复修改和调试梯形图后才能得到一个较为满意的结果。</a:t>
            </a:r>
            <a:endParaRPr kumimoji="0" lang="en-US" altLang="zh-CN" sz="2400" b="0" i="0" u="none" strike="noStrike" kern="1200" cap="none" spc="0" normalizeH="0" baseline="0" noProof="0" dirty="0">
              <a:ln>
                <a:noFill/>
              </a:ln>
              <a:solidFill>
                <a:srgbClr val="000000"/>
              </a:solidFill>
              <a:effectLst/>
              <a:uLnTx/>
              <a:uFillTx/>
              <a:latin typeface="微软雅黑"/>
              <a:ea typeface="微软雅黑"/>
              <a:cs typeface="+mn-cs"/>
            </a:endParaRPr>
          </a:p>
          <a:p>
            <a:pPr lvl="0" algn="just"/>
            <a:endParaRPr kumimoji="0" lang="zh-CN" altLang="en-US" sz="2400" b="0" i="0" u="none" strike="noStrike" kern="1200" cap="none" spc="0" normalizeH="0" baseline="0" noProof="0" dirty="0">
              <a:ln>
                <a:noFill/>
              </a:ln>
              <a:solidFill>
                <a:srgbClr val="000000"/>
              </a:solidFill>
              <a:effectLst/>
              <a:uLnTx/>
              <a:uFillTx/>
              <a:latin typeface="微软雅黑"/>
              <a:ea typeface="微软雅黑"/>
              <a:cs typeface="+mn-cs"/>
            </a:endParaRPr>
          </a:p>
        </p:txBody>
      </p:sp>
    </p:spTree>
    <p:extLst>
      <p:ext uri="{BB962C8B-B14F-4D97-AF65-F5344CB8AC3E}">
        <p14:creationId xmlns:p14="http://schemas.microsoft.com/office/powerpoint/2010/main" val="152837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89B8C7E-1738-08EB-683A-73F8D199D89C}"/>
              </a:ext>
            </a:extLst>
          </p:cNvPr>
          <p:cNvSpPr txBox="1"/>
          <p:nvPr/>
        </p:nvSpPr>
        <p:spPr>
          <a:xfrm>
            <a:off x="1280808" y="2251754"/>
            <a:ext cx="9630383" cy="2354491"/>
          </a:xfrm>
          <a:prstGeom prst="rect">
            <a:avLst/>
          </a:prstGeom>
          <a:noFill/>
        </p:spPr>
        <p:txBody>
          <a:bodyPr wrap="square" rtlCol="0">
            <a:spAutoFit/>
          </a:bodyPr>
          <a:lstStyle/>
          <a:p>
            <a:pPr indent="576000" algn="just">
              <a:spcAft>
                <a:spcPts val="600"/>
              </a:spcAft>
            </a:pPr>
            <a:r>
              <a:rPr lang="en-US" altLang="zh-CN" sz="2800" b="1" dirty="0">
                <a:latin typeface="+mj-ea"/>
                <a:ea typeface="+mj-ea"/>
              </a:rPr>
              <a:t>5.2.2    </a:t>
            </a:r>
            <a:r>
              <a:rPr lang="zh-CN" altLang="en-US" sz="2800" b="1" dirty="0">
                <a:latin typeface="+mj-ea"/>
                <a:ea typeface="+mj-ea"/>
              </a:rPr>
              <a:t>顺序设计法</a:t>
            </a:r>
            <a:endParaRPr lang="en-US" altLang="zh-CN" sz="2800" b="1" dirty="0">
              <a:latin typeface="+mj-ea"/>
              <a:ea typeface="+mj-ea"/>
            </a:endParaRPr>
          </a:p>
          <a:p>
            <a:pPr indent="576000" algn="just"/>
            <a:r>
              <a:rPr lang="zh-CN" altLang="en-US" sz="2400" dirty="0">
                <a:latin typeface="+mn-ea"/>
              </a:rPr>
              <a:t>在工业领域中顺序控制的应用面很广，尤其在机械制造行业，一般均采用顺序控制实现加工的自动循环。</a:t>
            </a:r>
            <a:r>
              <a:rPr lang="en-US" altLang="zh-CN" sz="2400" dirty="0">
                <a:latin typeface="+mn-ea"/>
              </a:rPr>
              <a:t>PLC</a:t>
            </a:r>
            <a:r>
              <a:rPr lang="zh-CN" altLang="en-US" sz="2400" dirty="0">
                <a:latin typeface="+mn-ea"/>
              </a:rPr>
              <a:t>实现顺序控制的方法有多种。在</a:t>
            </a:r>
            <a:r>
              <a:rPr lang="en-US" altLang="zh-CN" sz="2400" dirty="0">
                <a:latin typeface="+mn-ea"/>
              </a:rPr>
              <a:t>FX2</a:t>
            </a:r>
            <a:r>
              <a:rPr lang="zh-CN" altLang="en-US" sz="2400" dirty="0">
                <a:latin typeface="+mn-ea"/>
              </a:rPr>
              <a:t>系列</a:t>
            </a:r>
            <a:r>
              <a:rPr lang="en-US" altLang="zh-CN" sz="2400" dirty="0">
                <a:latin typeface="+mn-ea"/>
              </a:rPr>
              <a:t>PLC</a:t>
            </a:r>
            <a:r>
              <a:rPr lang="zh-CN" altLang="en-US" sz="2400" dirty="0">
                <a:latin typeface="+mn-ea"/>
              </a:rPr>
              <a:t>中提供两条步进指令，其目标元件是状态器；采用</a:t>
            </a:r>
            <a:r>
              <a:rPr lang="en-US" altLang="zh-CN" sz="2400" dirty="0">
                <a:latin typeface="+mn-ea"/>
              </a:rPr>
              <a:t>SFC</a:t>
            </a:r>
            <a:r>
              <a:rPr lang="zh-CN" altLang="en-US" sz="2400" dirty="0">
                <a:latin typeface="+mn-ea"/>
              </a:rPr>
              <a:t>顺序功能图语言，用于编制复杂的顺控程序。</a:t>
            </a:r>
            <a:endParaRPr lang="en-US" altLang="zh-CN" sz="2400" dirty="0">
              <a:latin typeface="+mn-ea"/>
            </a:endParaRPr>
          </a:p>
          <a:p>
            <a:endParaRPr lang="zh-CN" altLang="en-US" dirty="0"/>
          </a:p>
        </p:txBody>
      </p:sp>
    </p:spTree>
    <p:extLst>
      <p:ext uri="{BB962C8B-B14F-4D97-AF65-F5344CB8AC3E}">
        <p14:creationId xmlns:p14="http://schemas.microsoft.com/office/powerpoint/2010/main" val="5493801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E2FC8B3-9D38-FAD1-73C3-A540387DD067}"/>
              </a:ext>
            </a:extLst>
          </p:cNvPr>
          <p:cNvSpPr txBox="1"/>
          <p:nvPr/>
        </p:nvSpPr>
        <p:spPr>
          <a:xfrm>
            <a:off x="840000" y="525294"/>
            <a:ext cx="10512000" cy="3524042"/>
          </a:xfrm>
          <a:prstGeom prst="rect">
            <a:avLst/>
          </a:prstGeom>
          <a:noFill/>
        </p:spPr>
        <p:txBody>
          <a:bodyPr wrap="square" rtlCol="0">
            <a:spAutoFit/>
          </a:bodyPr>
          <a:lstStyle/>
          <a:p>
            <a:pPr indent="576000" algn="just">
              <a:spcAft>
                <a:spcPts val="600"/>
              </a:spcAft>
            </a:pPr>
            <a:r>
              <a:rPr lang="en-US" altLang="zh-CN" sz="2400" b="1" dirty="0">
                <a:latin typeface="+mn-ea"/>
              </a:rPr>
              <a:t>1.</a:t>
            </a:r>
            <a:r>
              <a:rPr lang="zh-CN" altLang="en-US" sz="2400" b="1" dirty="0">
                <a:latin typeface="+mn-ea"/>
              </a:rPr>
              <a:t>用功能图表描述系统的工作过程</a:t>
            </a:r>
            <a:endParaRPr lang="en-US" altLang="zh-CN" sz="2400" b="1" dirty="0">
              <a:latin typeface="+mn-ea"/>
            </a:endParaRPr>
          </a:p>
          <a:p>
            <a:pPr indent="576000" algn="just"/>
            <a:r>
              <a:rPr lang="zh-CN" altLang="en-US" sz="2200" b="1" dirty="0">
                <a:latin typeface="+mn-ea"/>
              </a:rPr>
              <a:t>（</a:t>
            </a:r>
            <a:r>
              <a:rPr lang="en-US" altLang="zh-CN" sz="2200" b="1" dirty="0">
                <a:latin typeface="+mn-ea"/>
              </a:rPr>
              <a:t>1</a:t>
            </a:r>
            <a:r>
              <a:rPr lang="zh-CN" altLang="en-US" sz="2200" b="1" dirty="0">
                <a:latin typeface="+mn-ea"/>
              </a:rPr>
              <a:t>）功能表图的组成和种类。</a:t>
            </a:r>
            <a:endParaRPr lang="en-US" altLang="zh-CN" sz="2200" b="1" dirty="0">
              <a:latin typeface="+mn-ea"/>
            </a:endParaRPr>
          </a:p>
          <a:p>
            <a:pPr indent="576000" algn="just"/>
            <a:r>
              <a:rPr lang="zh-CN" altLang="en-US" sz="2200" dirty="0">
                <a:latin typeface="+mn-ea"/>
              </a:rPr>
              <a:t>图</a:t>
            </a:r>
            <a:r>
              <a:rPr lang="en-US" altLang="zh-CN" sz="2200" dirty="0">
                <a:latin typeface="+mn-ea"/>
              </a:rPr>
              <a:t>5-6</a:t>
            </a:r>
            <a:r>
              <a:rPr lang="zh-CN" altLang="en-US" sz="2200" dirty="0">
                <a:latin typeface="+mn-ea"/>
              </a:rPr>
              <a:t>（</a:t>
            </a:r>
            <a:r>
              <a:rPr lang="en-US" altLang="zh-CN" sz="2200" dirty="0">
                <a:latin typeface="+mn-ea"/>
              </a:rPr>
              <a:t>a</a:t>
            </a:r>
            <a:r>
              <a:rPr lang="zh-CN" altLang="en-US" sz="2200" dirty="0">
                <a:latin typeface="+mn-ea"/>
              </a:rPr>
              <a:t>）所示为功能表图的一般形式，它主要由工步、转换、转换条件和有向连线及动作等组成。工步在功能表图中用矩形框表示，如图</a:t>
            </a:r>
            <a:r>
              <a:rPr lang="en-US" altLang="zh-CN" sz="2200" dirty="0">
                <a:latin typeface="+mn-ea"/>
              </a:rPr>
              <a:t>5-6</a:t>
            </a:r>
            <a:r>
              <a:rPr lang="zh-CN" altLang="en-US" sz="2200" dirty="0">
                <a:latin typeface="+mn-ea"/>
              </a:rPr>
              <a:t>（</a:t>
            </a:r>
            <a:r>
              <a:rPr lang="en-US" altLang="zh-CN" sz="2200" dirty="0">
                <a:latin typeface="+mn-ea"/>
              </a:rPr>
              <a:t>a</a:t>
            </a:r>
            <a:r>
              <a:rPr lang="zh-CN" altLang="en-US" sz="2200" dirty="0">
                <a:latin typeface="+mn-ea"/>
              </a:rPr>
              <a:t>）所示框内的数字是该步的编号。</a:t>
            </a:r>
            <a:endParaRPr lang="en-US" altLang="zh-CN" sz="2200" dirty="0">
              <a:latin typeface="+mn-ea"/>
            </a:endParaRPr>
          </a:p>
          <a:p>
            <a:pPr indent="576000" algn="just"/>
            <a:r>
              <a:rPr lang="zh-CN" altLang="en-US" sz="2200" dirty="0">
                <a:latin typeface="+mn-ea"/>
              </a:rPr>
              <a:t>顺序控制的特点是：各工步按顺序执行，上一工步执行结束，转换条件成立，立即开通下一步，同时关断上一步。</a:t>
            </a:r>
            <a:endParaRPr lang="en-US" altLang="zh-CN" sz="2200" dirty="0">
              <a:latin typeface="+mn-ea"/>
            </a:endParaRPr>
          </a:p>
          <a:p>
            <a:pPr indent="576000" algn="just"/>
            <a:r>
              <a:rPr lang="zh-CN" altLang="en-US" sz="2200" dirty="0">
                <a:latin typeface="+mn-ea"/>
              </a:rPr>
              <a:t>图</a:t>
            </a:r>
            <a:r>
              <a:rPr lang="en-US" altLang="zh-CN" sz="2200" dirty="0">
                <a:latin typeface="+mn-ea"/>
              </a:rPr>
              <a:t>5-6</a:t>
            </a:r>
            <a:r>
              <a:rPr lang="zh-CN" altLang="en-US" sz="2200" dirty="0">
                <a:latin typeface="+mn-ea"/>
              </a:rPr>
              <a:t>（</a:t>
            </a:r>
            <a:r>
              <a:rPr lang="en-US" altLang="zh-CN" sz="2200" dirty="0">
                <a:latin typeface="+mn-ea"/>
              </a:rPr>
              <a:t>b</a:t>
            </a:r>
            <a:r>
              <a:rPr lang="zh-CN" altLang="en-US" sz="2200" dirty="0">
                <a:latin typeface="+mn-ea"/>
              </a:rPr>
              <a:t>）所示为电动机单方向串电阻降压启动电路、停车时串电阻反接制动的功能表图。</a:t>
            </a:r>
            <a:endParaRPr lang="en-US" altLang="zh-CN" sz="2200" dirty="0">
              <a:latin typeface="+mn-ea"/>
            </a:endParaRPr>
          </a:p>
          <a:p>
            <a:endParaRPr lang="zh-CN" altLang="en-US" dirty="0"/>
          </a:p>
        </p:txBody>
      </p:sp>
      <p:pic>
        <p:nvPicPr>
          <p:cNvPr id="5" name="图片 4">
            <a:extLst>
              <a:ext uri="{FF2B5EF4-FFF2-40B4-BE49-F238E27FC236}">
                <a16:creationId xmlns:a16="http://schemas.microsoft.com/office/drawing/2014/main" id="{19F9A3E3-78A5-4B3D-321A-974017E791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9221" y="3429000"/>
            <a:ext cx="4873557" cy="3151636"/>
          </a:xfrm>
          <a:prstGeom prst="rect">
            <a:avLst/>
          </a:prstGeom>
        </p:spPr>
      </p:pic>
    </p:spTree>
    <p:extLst>
      <p:ext uri="{BB962C8B-B14F-4D97-AF65-F5344CB8AC3E}">
        <p14:creationId xmlns:p14="http://schemas.microsoft.com/office/powerpoint/2010/main" val="3901925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368935" y="320040"/>
            <a:ext cx="11454130" cy="596328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任务目标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a:buSzPct val="100000"/>
              <a:buFont typeface="等线" panose="02010600030101010101" pitchFamily="2" charset="-122"/>
              <a:buChar char="※"/>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知识目标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buSzPct val="100000"/>
              <a:buNone/>
            </a:pPr>
            <a:r>
              <a:rPr lang="en-US" altLang="zh-CN" sz="2400" dirty="0">
                <a:solidFill>
                  <a:schemeClr val="dk1"/>
                </a:solidFill>
                <a:latin typeface="+mn-ea"/>
                <a:cs typeface="微软雅黑" panose="020B0503020204020204" charset="-122"/>
              </a:rPr>
              <a:t>(1)</a:t>
            </a:r>
            <a:r>
              <a:rPr lang="zh-CN" altLang="en-US" sz="2400" dirty="0">
                <a:latin typeface="+mn-ea"/>
              </a:rPr>
              <a:t>理解可编程控制器的产生和定义。 </a:t>
            </a:r>
            <a:endParaRPr lang="en-US" altLang="zh-CN" sz="2400" dirty="0">
              <a:latin typeface="+mn-ea"/>
            </a:endParaRPr>
          </a:p>
          <a:p>
            <a:pPr marL="0" indent="0" algn="just">
              <a:lnSpc>
                <a:spcPct val="100000"/>
              </a:lnSpc>
              <a:buSzPct val="100000"/>
              <a:buNone/>
            </a:pPr>
            <a:r>
              <a:rPr lang="en-US" altLang="zh-CN" sz="2400" dirty="0">
                <a:solidFill>
                  <a:schemeClr val="dk1"/>
                </a:solidFill>
                <a:latin typeface="+mn-ea"/>
                <a:cs typeface="微软雅黑" panose="020B0503020204020204" charset="-122"/>
              </a:rPr>
              <a:t>(2)</a:t>
            </a:r>
            <a:r>
              <a:rPr lang="zh-CN" altLang="en-US" sz="2400" dirty="0">
                <a:latin typeface="+mn-ea"/>
              </a:rPr>
              <a:t>理解可编程控制器的特点、分类及应用。 </a:t>
            </a:r>
            <a:endParaRPr lang="en-US" altLang="zh-CN" sz="2400" dirty="0">
              <a:latin typeface="+mn-ea"/>
            </a:endParaRPr>
          </a:p>
          <a:p>
            <a:pPr marL="0" indent="0" algn="just">
              <a:lnSpc>
                <a:spcPct val="100000"/>
              </a:lnSpc>
              <a:buSzPct val="100000"/>
              <a:buNone/>
            </a:pPr>
            <a:r>
              <a:rPr lang="en-US" altLang="zh-CN" sz="2400" dirty="0">
                <a:solidFill>
                  <a:schemeClr val="dk1"/>
                </a:solidFill>
                <a:latin typeface="+mn-ea"/>
                <a:cs typeface="微软雅黑" panose="020B0503020204020204" charset="-122"/>
              </a:rPr>
              <a:t>(3)</a:t>
            </a:r>
            <a:r>
              <a:rPr lang="zh-CN" altLang="en-US" sz="2400" dirty="0">
                <a:latin typeface="+mn-ea"/>
              </a:rPr>
              <a:t>掌握梯形图的特点及设计规则。</a:t>
            </a:r>
            <a:endParaRPr lang="en-US" altLang="zh-CN" sz="2400" dirty="0">
              <a:latin typeface="+mn-ea"/>
            </a:endParaRPr>
          </a:p>
          <a:p>
            <a:pPr marL="0" indent="0" algn="just">
              <a:lnSpc>
                <a:spcPct val="100000"/>
              </a:lnSpc>
              <a:buSzPct val="100000"/>
              <a:buNone/>
            </a:pPr>
            <a:r>
              <a:rPr lang="en-US" altLang="zh-CN" sz="2400" dirty="0">
                <a:solidFill>
                  <a:schemeClr val="dk1"/>
                </a:solidFill>
                <a:latin typeface="+mn-ea"/>
                <a:cs typeface="微软雅黑" panose="020B0503020204020204" charset="-122"/>
              </a:rPr>
              <a:t>(4)</a:t>
            </a:r>
            <a:r>
              <a:rPr lang="zh-CN" altLang="en-US" sz="2400" dirty="0">
                <a:latin typeface="+mn-ea"/>
              </a:rPr>
              <a:t>调研市场主流合资品牌和国产品牌</a:t>
            </a:r>
            <a:r>
              <a:rPr lang="en-US" altLang="zh-CN" sz="2400" dirty="0">
                <a:latin typeface="+mn-ea"/>
              </a:rPr>
              <a:t>PLC</a:t>
            </a:r>
            <a:r>
              <a:rPr lang="zh-CN" altLang="en-US" sz="2400" dirty="0">
                <a:latin typeface="+mn-ea"/>
              </a:rPr>
              <a:t>的产品性能、市场占有率</a:t>
            </a:r>
            <a:r>
              <a:rPr lang="zh-CN" altLang="en-US" sz="2400" dirty="0">
                <a:solidFill>
                  <a:schemeClr val="dk1"/>
                </a:solidFill>
                <a:latin typeface="+mn-ea"/>
                <a:cs typeface="微软雅黑" panose="020B0503020204020204" charset="-122"/>
              </a:rPr>
              <a:t>。</a:t>
            </a:r>
            <a:endParaRPr lang="en-US" altLang="zh-CN" sz="2400" dirty="0">
              <a:solidFill>
                <a:schemeClr val="dk1"/>
              </a:solidFill>
              <a:latin typeface="+mn-ea"/>
              <a:cs typeface="微软雅黑" panose="020B0503020204020204" charset="-122"/>
            </a:endParaRPr>
          </a:p>
          <a:p>
            <a:pPr>
              <a:buSzPct val="100000"/>
              <a:buFont typeface="等线" panose="02010600030101010101" pitchFamily="2" charset="-122"/>
              <a:buChar char="※"/>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技能目标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600"/>
              </a:spcBef>
              <a:buSzPct val="150000"/>
              <a:buNone/>
            </a:pPr>
            <a:r>
              <a:rPr lang="en-US" altLang="zh-CN" sz="2400" dirty="0">
                <a:solidFill>
                  <a:schemeClr val="dk1"/>
                </a:solidFill>
                <a:latin typeface="+mn-ea"/>
                <a:cs typeface="微软雅黑" panose="020B0503020204020204" charset="-122"/>
              </a:rPr>
              <a:t>(1)</a:t>
            </a:r>
            <a:r>
              <a:rPr lang="zh-CN" altLang="en-US" sz="2400" dirty="0">
                <a:latin typeface="+mn-ea"/>
              </a:rPr>
              <a:t>能够分析交流电动机正反转</a:t>
            </a:r>
            <a:r>
              <a:rPr lang="en-US" altLang="zh-CN" sz="2400" dirty="0">
                <a:latin typeface="+mn-ea"/>
              </a:rPr>
              <a:t>PLC</a:t>
            </a:r>
            <a:r>
              <a:rPr lang="zh-CN" altLang="en-US" sz="2400" dirty="0">
                <a:latin typeface="+mn-ea"/>
              </a:rPr>
              <a:t>控制工作原理，能正确识读电路图、装配图。</a:t>
            </a:r>
            <a:endParaRPr lang="en-US" altLang="zh-CN" sz="2400" dirty="0">
              <a:latin typeface="+mn-ea"/>
            </a:endParaRPr>
          </a:p>
          <a:p>
            <a:pPr marL="0" indent="0" algn="just">
              <a:lnSpc>
                <a:spcPct val="100000"/>
              </a:lnSpc>
              <a:spcBef>
                <a:spcPts val="600"/>
              </a:spcBef>
              <a:buSzPct val="150000"/>
              <a:buNone/>
            </a:pPr>
            <a:r>
              <a:rPr lang="en-US" altLang="zh-CN" sz="2400" dirty="0">
                <a:solidFill>
                  <a:schemeClr val="dk1"/>
                </a:solidFill>
                <a:latin typeface="+mn-ea"/>
                <a:cs typeface="微软雅黑" panose="020B0503020204020204" charset="-122"/>
              </a:rPr>
              <a:t>(2)</a:t>
            </a:r>
            <a:r>
              <a:rPr lang="zh-CN" altLang="en-US" sz="2400" dirty="0">
                <a:latin typeface="+mn-ea"/>
              </a:rPr>
              <a:t>会按照工艺要求安装交流电动机正反转</a:t>
            </a:r>
            <a:r>
              <a:rPr lang="en-US" altLang="zh-CN" sz="2400" dirty="0">
                <a:latin typeface="+mn-ea"/>
              </a:rPr>
              <a:t>PLC</a:t>
            </a:r>
            <a:r>
              <a:rPr lang="zh-CN" altLang="en-US" sz="2400" dirty="0">
                <a:latin typeface="+mn-ea"/>
              </a:rPr>
              <a:t>控制电路。 </a:t>
            </a:r>
            <a:endParaRPr lang="en-US" altLang="zh-CN" sz="2400" dirty="0">
              <a:latin typeface="+mn-ea"/>
            </a:endParaRPr>
          </a:p>
          <a:p>
            <a:pPr marL="0" indent="0" algn="just">
              <a:lnSpc>
                <a:spcPct val="100000"/>
              </a:lnSpc>
              <a:spcBef>
                <a:spcPts val="600"/>
              </a:spcBef>
              <a:buSzPct val="150000"/>
              <a:buNone/>
            </a:pPr>
            <a:r>
              <a:rPr lang="en-US" altLang="zh-CN" sz="2400" dirty="0">
                <a:solidFill>
                  <a:schemeClr val="dk1"/>
                </a:solidFill>
                <a:latin typeface="+mn-ea"/>
                <a:cs typeface="微软雅黑" panose="020B0503020204020204" charset="-122"/>
              </a:rPr>
              <a:t>(3)</a:t>
            </a:r>
            <a:r>
              <a:rPr lang="zh-CN" altLang="en-US" sz="2400" dirty="0">
                <a:latin typeface="+mn-ea"/>
              </a:rPr>
              <a:t>能按照控制要求编写程序并调试运行。</a:t>
            </a:r>
            <a:endParaRPr lang="en-US" altLang="zh-CN" sz="2400" dirty="0">
              <a:latin typeface="+mn-ea"/>
            </a:endParaRPr>
          </a:p>
          <a:p>
            <a:pPr marL="0" indent="0" algn="just">
              <a:lnSpc>
                <a:spcPct val="100000"/>
              </a:lnSpc>
              <a:spcBef>
                <a:spcPts val="600"/>
              </a:spcBef>
              <a:buSzPct val="150000"/>
              <a:buNone/>
            </a:pPr>
            <a:r>
              <a:rPr lang="en-US" altLang="zh-CN" sz="2400" dirty="0">
                <a:solidFill>
                  <a:schemeClr val="dk1"/>
                </a:solidFill>
                <a:latin typeface="+mn-ea"/>
                <a:cs typeface="微软雅黑" panose="020B0503020204020204" charset="-122"/>
              </a:rPr>
              <a:t>(4)</a:t>
            </a:r>
            <a:r>
              <a:rPr lang="zh-CN" altLang="en-US" sz="2400" dirty="0">
                <a:latin typeface="+mn-ea"/>
              </a:rPr>
              <a:t>能根据故障现象，检修交流电动机正反转</a:t>
            </a:r>
            <a:r>
              <a:rPr lang="en-US" altLang="zh-CN" sz="2400" dirty="0">
                <a:latin typeface="+mn-ea"/>
              </a:rPr>
              <a:t>PLC</a:t>
            </a:r>
            <a:r>
              <a:rPr lang="zh-CN" altLang="en-US" sz="2400" dirty="0">
                <a:latin typeface="+mn-ea"/>
              </a:rPr>
              <a:t>控制电路。 </a:t>
            </a:r>
            <a:endParaRPr lang="en-US" altLang="zh-CN" sz="2400" dirty="0">
              <a:latin typeface="+mn-ea"/>
            </a:endParaRPr>
          </a:p>
          <a:p>
            <a:pPr marL="0" indent="0" algn="just">
              <a:lnSpc>
                <a:spcPct val="100000"/>
              </a:lnSpc>
              <a:spcBef>
                <a:spcPts val="600"/>
              </a:spcBef>
              <a:buSzPct val="150000"/>
              <a:buNone/>
            </a:pPr>
            <a:r>
              <a:rPr lang="en-US" altLang="zh-CN" sz="2400" dirty="0">
                <a:solidFill>
                  <a:schemeClr val="dk1"/>
                </a:solidFill>
                <a:latin typeface="+mn-ea"/>
                <a:cs typeface="微软雅黑" panose="020B0503020204020204" charset="-122"/>
              </a:rPr>
              <a:t>(5)</a:t>
            </a:r>
            <a:r>
              <a:rPr lang="zh-CN" altLang="en-US" sz="2400" dirty="0">
                <a:latin typeface="+mn-ea"/>
              </a:rPr>
              <a:t>完成市场主流合资品牌和国产品牌</a:t>
            </a:r>
            <a:r>
              <a:rPr lang="en-US" altLang="zh-CN" sz="2400" dirty="0">
                <a:latin typeface="+mn-ea"/>
              </a:rPr>
              <a:t>PLC</a:t>
            </a:r>
            <a:r>
              <a:rPr lang="zh-CN" altLang="en-US" sz="2400" dirty="0">
                <a:latin typeface="+mn-ea"/>
              </a:rPr>
              <a:t>的产品性能、市场占有率对比数据分析</a:t>
            </a:r>
            <a:r>
              <a:rPr lang="zh-CN" altLang="en-US" sz="2400" dirty="0">
                <a:solidFill>
                  <a:schemeClr val="dk1"/>
                </a:solidFill>
                <a:latin typeface="+mn-ea"/>
                <a:cs typeface="微软雅黑" panose="020B0503020204020204" charset="-122"/>
              </a:rPr>
              <a:t>。</a:t>
            </a:r>
            <a:endParaRPr lang="en-US" altLang="zh-CN" sz="2400"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fade">
                                      <p:cBhvr>
                                        <p:cTn id="39"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A29FFA1-07C8-715E-37BE-6E253B8AFDDF}"/>
              </a:ext>
            </a:extLst>
          </p:cNvPr>
          <p:cNvSpPr txBox="1"/>
          <p:nvPr/>
        </p:nvSpPr>
        <p:spPr>
          <a:xfrm>
            <a:off x="840000" y="564203"/>
            <a:ext cx="10512000" cy="2754600"/>
          </a:xfrm>
          <a:prstGeom prst="rect">
            <a:avLst/>
          </a:prstGeom>
          <a:noFill/>
        </p:spPr>
        <p:txBody>
          <a:bodyPr wrap="square" rtlCol="0">
            <a:spAutoFit/>
          </a:bodyPr>
          <a:lstStyle/>
          <a:p>
            <a:pPr indent="576000" algn="just">
              <a:spcAft>
                <a:spcPts val="600"/>
              </a:spcAft>
            </a:pPr>
            <a:r>
              <a:rPr lang="zh-CN" altLang="en-US" sz="2400" b="1" dirty="0">
                <a:latin typeface="+mn-ea"/>
              </a:rPr>
              <a:t>（</a:t>
            </a:r>
            <a:r>
              <a:rPr lang="en-US" altLang="zh-CN" sz="2400" b="1" dirty="0">
                <a:latin typeface="+mn-ea"/>
              </a:rPr>
              <a:t>2</a:t>
            </a:r>
            <a:r>
              <a:rPr lang="zh-CN" altLang="en-US" sz="2400" b="1" dirty="0">
                <a:latin typeface="+mn-ea"/>
              </a:rPr>
              <a:t>）功能表图的结构。</a:t>
            </a:r>
            <a:endParaRPr lang="en-US" altLang="zh-CN" sz="2400" b="1" dirty="0">
              <a:latin typeface="+mn-ea"/>
            </a:endParaRPr>
          </a:p>
          <a:p>
            <a:pPr indent="576000" algn="just"/>
            <a:r>
              <a:rPr lang="zh-CN" altLang="en-US" sz="2400" dirty="0">
                <a:latin typeface="+mn-ea"/>
              </a:rPr>
              <a:t>根据步与步之间进展的不同情况，功能表图有</a:t>
            </a:r>
            <a:r>
              <a:rPr lang="en-US" altLang="zh-CN" sz="2400" dirty="0">
                <a:latin typeface="+mn-ea"/>
              </a:rPr>
              <a:t>3</a:t>
            </a:r>
            <a:r>
              <a:rPr lang="zh-CN" altLang="en-US" sz="2400" dirty="0">
                <a:latin typeface="+mn-ea"/>
              </a:rPr>
              <a:t>种结构。</a:t>
            </a:r>
            <a:endParaRPr lang="en-US" altLang="zh-CN" sz="2400" dirty="0">
              <a:latin typeface="+mn-ea"/>
            </a:endParaRPr>
          </a:p>
          <a:p>
            <a:pPr indent="576000" algn="just"/>
            <a:r>
              <a:rPr lang="zh-CN" altLang="en-US" sz="2400" dirty="0">
                <a:latin typeface="+mn-ea"/>
              </a:rPr>
              <a:t>①单序列，反映按顺序排列的步相继激活的进展情况。</a:t>
            </a:r>
            <a:endParaRPr lang="en-US" altLang="zh-CN" sz="2400" dirty="0">
              <a:latin typeface="+mn-ea"/>
            </a:endParaRPr>
          </a:p>
          <a:p>
            <a:pPr indent="576000" algn="just"/>
            <a:r>
              <a:rPr lang="zh-CN" altLang="en-US" sz="2400" dirty="0">
                <a:latin typeface="+mn-ea"/>
              </a:rPr>
              <a:t>②选择序列，一个活动步之后，紧接着有几个后续步可供选择的结构形式称为选择序列。如图</a:t>
            </a:r>
            <a:r>
              <a:rPr lang="en-US" altLang="zh-CN" sz="2400" dirty="0">
                <a:latin typeface="+mn-ea"/>
              </a:rPr>
              <a:t>5-7</a:t>
            </a:r>
            <a:r>
              <a:rPr lang="zh-CN" altLang="en-US" sz="2400" dirty="0">
                <a:latin typeface="+mn-ea"/>
              </a:rPr>
              <a:t>所示，选择序列的各个分支都有各自的转换条件。</a:t>
            </a:r>
            <a:endParaRPr lang="en-US" altLang="zh-CN" sz="2400" dirty="0">
              <a:latin typeface="+mn-ea"/>
            </a:endParaRPr>
          </a:p>
          <a:p>
            <a:pPr indent="576000" algn="just"/>
            <a:r>
              <a:rPr lang="zh-CN" altLang="en-US" sz="2400">
                <a:latin typeface="+mn-ea"/>
              </a:rPr>
              <a:t>③</a:t>
            </a:r>
            <a:r>
              <a:rPr lang="zh-CN" altLang="en-US" sz="2400" dirty="0">
                <a:latin typeface="+mn-ea"/>
              </a:rPr>
              <a:t>并行序列，当转换的实现导致几个分支同时激活时，采用并行序列。其有向连线的水平部分用双线表示，如图</a:t>
            </a:r>
            <a:r>
              <a:rPr lang="en-US" altLang="zh-CN" sz="2400" dirty="0">
                <a:latin typeface="+mn-ea"/>
              </a:rPr>
              <a:t>5-8</a:t>
            </a:r>
            <a:r>
              <a:rPr lang="zh-CN" altLang="en-US" sz="2400" dirty="0">
                <a:latin typeface="+mn-ea"/>
              </a:rPr>
              <a:t>所示。</a:t>
            </a:r>
            <a:endParaRPr lang="en-US" altLang="zh-CN" sz="2400" dirty="0">
              <a:latin typeface="+mn-ea"/>
            </a:endParaRPr>
          </a:p>
        </p:txBody>
      </p:sp>
      <p:pic>
        <p:nvPicPr>
          <p:cNvPr id="5" name="图片 4">
            <a:extLst>
              <a:ext uri="{FF2B5EF4-FFF2-40B4-BE49-F238E27FC236}">
                <a16:creationId xmlns:a16="http://schemas.microsoft.com/office/drawing/2014/main" id="{001868A6-3369-A4C2-2F88-6A0B4935DC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3268" y="3318803"/>
            <a:ext cx="2006329" cy="2838806"/>
          </a:xfrm>
          <a:prstGeom prst="rect">
            <a:avLst/>
          </a:prstGeom>
        </p:spPr>
      </p:pic>
      <p:pic>
        <p:nvPicPr>
          <p:cNvPr id="7" name="图片 6">
            <a:extLst>
              <a:ext uri="{FF2B5EF4-FFF2-40B4-BE49-F238E27FC236}">
                <a16:creationId xmlns:a16="http://schemas.microsoft.com/office/drawing/2014/main" id="{E4A5A0AD-58B6-E706-4916-D417889D66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3958" y="3318803"/>
            <a:ext cx="1896894" cy="3295161"/>
          </a:xfrm>
          <a:prstGeom prst="rect">
            <a:avLst/>
          </a:prstGeom>
        </p:spPr>
      </p:pic>
    </p:spTree>
    <p:extLst>
      <p:ext uri="{BB962C8B-B14F-4D97-AF65-F5344CB8AC3E}">
        <p14:creationId xmlns:p14="http://schemas.microsoft.com/office/powerpoint/2010/main" val="24058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3B4F56C0-6A70-64A2-88AA-A2CDCBA8F96F}"/>
              </a:ext>
            </a:extLst>
          </p:cNvPr>
          <p:cNvSpPr txBox="1"/>
          <p:nvPr/>
        </p:nvSpPr>
        <p:spPr>
          <a:xfrm>
            <a:off x="840000" y="437744"/>
            <a:ext cx="10512000" cy="3416320"/>
          </a:xfrm>
          <a:prstGeom prst="rect">
            <a:avLst/>
          </a:prstGeom>
          <a:noFill/>
        </p:spPr>
        <p:txBody>
          <a:bodyPr wrap="square" rtlCol="0">
            <a:spAutoFit/>
          </a:bodyPr>
          <a:lstStyle/>
          <a:p>
            <a:pPr indent="576000" algn="just"/>
            <a:r>
              <a:rPr lang="zh-CN" altLang="en-US" sz="2400" dirty="0">
                <a:latin typeface="+mn-ea"/>
              </a:rPr>
              <a:t>④跳步、 重复和循环序列。在实际系统中经常使用跳步、重复和循环序列，这些序列实际上都是选择序列的特殊形式。</a:t>
            </a:r>
            <a:endParaRPr lang="en-US" altLang="zh-CN" sz="2400" dirty="0">
              <a:latin typeface="+mn-ea"/>
            </a:endParaRPr>
          </a:p>
          <a:p>
            <a:pPr indent="576000" algn="just"/>
            <a:r>
              <a:rPr lang="zh-CN" altLang="en-US" sz="2400" dirty="0">
                <a:latin typeface="+mn-ea"/>
              </a:rPr>
              <a:t>跳步序列如图</a:t>
            </a:r>
            <a:r>
              <a:rPr lang="en-US" altLang="zh-CN" sz="2400" dirty="0">
                <a:latin typeface="+mn-ea"/>
              </a:rPr>
              <a:t>5-9</a:t>
            </a:r>
            <a:r>
              <a:rPr lang="zh-CN" altLang="en-US" sz="2400" dirty="0">
                <a:latin typeface="+mn-ea"/>
              </a:rPr>
              <a:t>（</a:t>
            </a:r>
            <a:r>
              <a:rPr lang="en-US" altLang="zh-CN" sz="2400" dirty="0">
                <a:latin typeface="+mn-ea"/>
              </a:rPr>
              <a:t>a</a:t>
            </a:r>
            <a:r>
              <a:rPr lang="zh-CN" altLang="en-US" sz="2400" dirty="0">
                <a:latin typeface="+mn-ea"/>
              </a:rPr>
              <a:t>）所示，当步</a:t>
            </a:r>
            <a:r>
              <a:rPr lang="en-US" altLang="zh-CN" sz="2400" dirty="0">
                <a:latin typeface="+mn-ea"/>
              </a:rPr>
              <a:t>3</a:t>
            </a:r>
            <a:r>
              <a:rPr lang="zh-CN" altLang="en-US" sz="2400" dirty="0">
                <a:latin typeface="+mn-ea"/>
              </a:rPr>
              <a:t>为活动步时，若转换条件ｅ成立，则跳过步</a:t>
            </a:r>
            <a:r>
              <a:rPr lang="en-US" altLang="zh-CN" sz="2400" dirty="0">
                <a:latin typeface="+mn-ea"/>
              </a:rPr>
              <a:t>4</a:t>
            </a:r>
            <a:r>
              <a:rPr lang="zh-CN" altLang="en-US" sz="2400" dirty="0">
                <a:latin typeface="+mn-ea"/>
              </a:rPr>
              <a:t>和步</a:t>
            </a:r>
            <a:r>
              <a:rPr lang="en-US" altLang="zh-CN" sz="2400" dirty="0">
                <a:latin typeface="+mn-ea"/>
              </a:rPr>
              <a:t>5</a:t>
            </a:r>
            <a:r>
              <a:rPr lang="zh-CN" altLang="en-US" sz="2400" dirty="0">
                <a:latin typeface="+mn-ea"/>
              </a:rPr>
              <a:t>直接进入步</a:t>
            </a:r>
            <a:r>
              <a:rPr lang="en-US" altLang="zh-CN" sz="2400" dirty="0">
                <a:latin typeface="+mn-ea"/>
              </a:rPr>
              <a:t>6</a:t>
            </a:r>
            <a:r>
              <a:rPr lang="zh-CN" altLang="en-US" sz="2400" dirty="0">
                <a:latin typeface="+mn-ea"/>
              </a:rPr>
              <a:t>。</a:t>
            </a:r>
            <a:endParaRPr lang="en-US" altLang="zh-CN" sz="2400" dirty="0">
              <a:latin typeface="+mn-ea"/>
            </a:endParaRPr>
          </a:p>
          <a:p>
            <a:pPr indent="576000" algn="just"/>
            <a:r>
              <a:rPr lang="zh-CN" altLang="en-US" sz="2400" dirty="0">
                <a:latin typeface="+mn-ea"/>
              </a:rPr>
              <a:t>重复序列如图</a:t>
            </a:r>
            <a:r>
              <a:rPr lang="en-US" altLang="zh-CN" sz="2400" dirty="0">
                <a:latin typeface="+mn-ea"/>
              </a:rPr>
              <a:t>5-9</a:t>
            </a:r>
            <a:r>
              <a:rPr lang="zh-CN" altLang="en-US" sz="2400" dirty="0">
                <a:latin typeface="+mn-ea"/>
              </a:rPr>
              <a:t>（</a:t>
            </a:r>
            <a:r>
              <a:rPr lang="en-US" altLang="zh-CN" sz="2400" dirty="0">
                <a:latin typeface="+mn-ea"/>
              </a:rPr>
              <a:t>b</a:t>
            </a:r>
            <a:r>
              <a:rPr lang="zh-CN" altLang="en-US" sz="2400" dirty="0">
                <a:latin typeface="+mn-ea"/>
              </a:rPr>
              <a:t>）所示，当步６为活动步时，若转换条件</a:t>
            </a:r>
            <a:r>
              <a:rPr lang="en-US" altLang="zh-CN" sz="2400" dirty="0">
                <a:latin typeface="+mn-ea"/>
              </a:rPr>
              <a:t>d</a:t>
            </a:r>
            <a:r>
              <a:rPr lang="zh-CN" altLang="en-US" sz="2400" dirty="0">
                <a:latin typeface="+mn-ea"/>
              </a:rPr>
              <a:t>不成立，而</a:t>
            </a:r>
            <a:r>
              <a:rPr lang="en-US" altLang="zh-CN" sz="2400" dirty="0">
                <a:latin typeface="+mn-ea"/>
              </a:rPr>
              <a:t>e</a:t>
            </a:r>
            <a:r>
              <a:rPr lang="zh-CN" altLang="en-US" sz="2400" dirty="0">
                <a:latin typeface="+mn-ea"/>
              </a:rPr>
              <a:t>成立，则重新返同步</a:t>
            </a:r>
            <a:r>
              <a:rPr lang="en-US" altLang="zh-CN" sz="2400" dirty="0">
                <a:latin typeface="+mn-ea"/>
              </a:rPr>
              <a:t>5</a:t>
            </a:r>
            <a:r>
              <a:rPr lang="zh-CN" altLang="en-US" sz="2400" dirty="0">
                <a:latin typeface="+mn-ea"/>
              </a:rPr>
              <a:t>，重复执行步５和步６，直到转换条件ｄ成立，重复结束，转入步</a:t>
            </a:r>
            <a:r>
              <a:rPr lang="en-US" altLang="zh-CN" sz="2400" dirty="0">
                <a:latin typeface="+mn-ea"/>
              </a:rPr>
              <a:t>7</a:t>
            </a:r>
            <a:r>
              <a:rPr lang="zh-CN" altLang="en-US" sz="2400" dirty="0">
                <a:latin typeface="+mn-ea"/>
              </a:rPr>
              <a:t>。</a:t>
            </a:r>
            <a:endParaRPr lang="en-US" altLang="zh-CN" sz="2400" dirty="0">
              <a:latin typeface="+mn-ea"/>
            </a:endParaRPr>
          </a:p>
          <a:p>
            <a:pPr indent="576000" algn="just"/>
            <a:r>
              <a:rPr lang="zh-CN" altLang="en-US" sz="2400" dirty="0">
                <a:latin typeface="+mn-ea"/>
              </a:rPr>
              <a:t>循环序列如图</a:t>
            </a:r>
            <a:r>
              <a:rPr lang="en-US" altLang="zh-CN" sz="2400" dirty="0">
                <a:latin typeface="+mn-ea"/>
              </a:rPr>
              <a:t>5-9</a:t>
            </a:r>
            <a:r>
              <a:rPr lang="zh-CN" altLang="en-US" sz="2400" dirty="0">
                <a:latin typeface="+mn-ea"/>
              </a:rPr>
              <a:t>（</a:t>
            </a:r>
            <a:r>
              <a:rPr lang="en-US" altLang="zh-CN" sz="2400" dirty="0">
                <a:latin typeface="+mn-ea"/>
              </a:rPr>
              <a:t>c</a:t>
            </a:r>
            <a:r>
              <a:rPr lang="zh-CN" altLang="en-US" sz="2400" dirty="0">
                <a:latin typeface="+mn-ea"/>
              </a:rPr>
              <a:t>）所示，即在序列结束后用重复的方式直接返回初始步</a:t>
            </a:r>
            <a:r>
              <a:rPr lang="en-US" altLang="zh-CN" sz="2400" dirty="0">
                <a:latin typeface="+mn-ea"/>
              </a:rPr>
              <a:t>0</a:t>
            </a:r>
            <a:r>
              <a:rPr lang="zh-CN" altLang="en-US" sz="2400" dirty="0">
                <a:latin typeface="+mn-ea"/>
              </a:rPr>
              <a:t>形成序列的循环。</a:t>
            </a:r>
          </a:p>
        </p:txBody>
      </p:sp>
      <p:pic>
        <p:nvPicPr>
          <p:cNvPr id="6" name="图片 5">
            <a:extLst>
              <a:ext uri="{FF2B5EF4-FFF2-40B4-BE49-F238E27FC236}">
                <a16:creationId xmlns:a16="http://schemas.microsoft.com/office/drawing/2014/main" id="{EDBABBF8-B96C-1B78-1E62-FD2DE9C66E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050" y="3671684"/>
            <a:ext cx="4074486" cy="3062038"/>
          </a:xfrm>
          <a:prstGeom prst="rect">
            <a:avLst/>
          </a:prstGeom>
        </p:spPr>
      </p:pic>
    </p:spTree>
    <p:extLst>
      <p:ext uri="{BB962C8B-B14F-4D97-AF65-F5344CB8AC3E}">
        <p14:creationId xmlns:p14="http://schemas.microsoft.com/office/powerpoint/2010/main" val="2724531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814BCB0-5344-15B4-DDEB-7A8A51C3FA8F}"/>
              </a:ext>
            </a:extLst>
          </p:cNvPr>
          <p:cNvSpPr txBox="1"/>
          <p:nvPr/>
        </p:nvSpPr>
        <p:spPr>
          <a:xfrm>
            <a:off x="840000" y="496111"/>
            <a:ext cx="10512000" cy="3308598"/>
          </a:xfrm>
          <a:prstGeom prst="rect">
            <a:avLst/>
          </a:prstGeom>
          <a:noFill/>
        </p:spPr>
        <p:txBody>
          <a:bodyPr wrap="square" rtlCol="0">
            <a:spAutoFit/>
          </a:bodyPr>
          <a:lstStyle/>
          <a:p>
            <a:pPr indent="576000" algn="just">
              <a:spcAft>
                <a:spcPts val="600"/>
              </a:spcAft>
            </a:pPr>
            <a:r>
              <a:rPr lang="en-US" altLang="zh-CN" sz="3200" b="1" dirty="0">
                <a:latin typeface="+mj-ea"/>
                <a:ea typeface="+mj-ea"/>
              </a:rPr>
              <a:t>2.</a:t>
            </a:r>
            <a:r>
              <a:rPr lang="zh-CN" altLang="en-US" sz="3200" b="1" dirty="0">
                <a:latin typeface="+mj-ea"/>
                <a:ea typeface="+mj-ea"/>
              </a:rPr>
              <a:t>功能表图设计法</a:t>
            </a:r>
            <a:endParaRPr lang="en-US" altLang="zh-CN" sz="3200" b="1" dirty="0">
              <a:latin typeface="+mj-ea"/>
              <a:ea typeface="+mj-ea"/>
            </a:endParaRPr>
          </a:p>
          <a:p>
            <a:pPr indent="576000" algn="just"/>
            <a:r>
              <a:rPr lang="zh-CN" altLang="en-US" sz="2200" dirty="0">
                <a:latin typeface="+mn-ea"/>
              </a:rPr>
              <a:t>以图</a:t>
            </a:r>
            <a:r>
              <a:rPr lang="en-US" altLang="zh-CN" sz="2200" dirty="0">
                <a:latin typeface="+mn-ea"/>
              </a:rPr>
              <a:t>5-10</a:t>
            </a:r>
            <a:r>
              <a:rPr lang="zh-CN" altLang="en-US" sz="2200" dirty="0">
                <a:latin typeface="+mn-ea"/>
              </a:rPr>
              <a:t>（</a:t>
            </a:r>
            <a:r>
              <a:rPr lang="en-US" altLang="zh-CN" sz="2200" dirty="0">
                <a:latin typeface="+mn-ea"/>
              </a:rPr>
              <a:t>a</a:t>
            </a:r>
            <a:r>
              <a:rPr lang="zh-CN" altLang="en-US" sz="2200" dirty="0">
                <a:latin typeface="+mn-ea"/>
              </a:rPr>
              <a:t>）所示的液压动力滑台自动循环的控制过程为例，说明用功能表图绘制梯形图的步骤。</a:t>
            </a:r>
            <a:endParaRPr lang="en-US" altLang="zh-CN" sz="2200" dirty="0">
              <a:latin typeface="+mn-ea"/>
            </a:endParaRPr>
          </a:p>
          <a:p>
            <a:pPr indent="576000" algn="just"/>
            <a:r>
              <a:rPr lang="zh-CN" altLang="en-US" sz="2200" b="1" dirty="0">
                <a:latin typeface="+mn-ea"/>
              </a:rPr>
              <a:t>（</a:t>
            </a:r>
            <a:r>
              <a:rPr lang="en-US" altLang="zh-CN" sz="2200" b="1" dirty="0">
                <a:latin typeface="+mn-ea"/>
              </a:rPr>
              <a:t>1</a:t>
            </a:r>
            <a:r>
              <a:rPr lang="zh-CN" altLang="en-US" sz="2200" b="1" dirty="0">
                <a:latin typeface="+mn-ea"/>
              </a:rPr>
              <a:t>）根据控制要求绘制功能表图</a:t>
            </a:r>
            <a:r>
              <a:rPr lang="zh-CN" altLang="en-US" sz="2200" dirty="0">
                <a:latin typeface="+mn-ea"/>
              </a:rPr>
              <a:t>。</a:t>
            </a:r>
            <a:endParaRPr lang="en-US" altLang="zh-CN" sz="2200" dirty="0">
              <a:latin typeface="+mn-ea"/>
            </a:endParaRPr>
          </a:p>
          <a:p>
            <a:pPr indent="576000" algn="just"/>
            <a:r>
              <a:rPr lang="zh-CN" altLang="en-US" sz="2200" dirty="0">
                <a:latin typeface="+mn-ea"/>
              </a:rPr>
              <a:t>首先把工作循环分成原位、快进、工进、快退</a:t>
            </a:r>
            <a:r>
              <a:rPr lang="en-US" altLang="zh-CN" sz="2200" dirty="0">
                <a:latin typeface="+mn-ea"/>
              </a:rPr>
              <a:t>4</a:t>
            </a:r>
            <a:r>
              <a:rPr lang="zh-CN" altLang="en-US" sz="2200" dirty="0">
                <a:latin typeface="+mn-ea"/>
              </a:rPr>
              <a:t>步，且各步之间的转换条件分别为</a:t>
            </a:r>
            <a:r>
              <a:rPr lang="en-US" altLang="zh-CN" sz="2200" dirty="0">
                <a:latin typeface="+mn-ea"/>
              </a:rPr>
              <a:t>SB1</a:t>
            </a:r>
            <a:r>
              <a:rPr lang="zh-CN" altLang="en-US" sz="2200" dirty="0">
                <a:latin typeface="+mn-ea"/>
              </a:rPr>
              <a:t>、</a:t>
            </a:r>
            <a:r>
              <a:rPr lang="en-US" altLang="zh-CN" sz="2200" dirty="0">
                <a:latin typeface="+mn-ea"/>
              </a:rPr>
              <a:t>SQ2</a:t>
            </a:r>
            <a:r>
              <a:rPr lang="zh-CN" altLang="en-US" sz="2200" dirty="0">
                <a:latin typeface="+mn-ea"/>
              </a:rPr>
              <a:t>、</a:t>
            </a:r>
            <a:r>
              <a:rPr lang="en-US" altLang="zh-CN" sz="2200" dirty="0">
                <a:latin typeface="+mn-ea"/>
              </a:rPr>
              <a:t>KP1</a:t>
            </a:r>
            <a:r>
              <a:rPr lang="zh-CN" altLang="en-US" sz="2200" dirty="0">
                <a:latin typeface="+mn-ea"/>
              </a:rPr>
              <a:t>、</a:t>
            </a:r>
            <a:r>
              <a:rPr lang="en-US" altLang="zh-CN" sz="2200" dirty="0">
                <a:latin typeface="+mn-ea"/>
              </a:rPr>
              <a:t>SQ1</a:t>
            </a:r>
            <a:r>
              <a:rPr lang="zh-CN" altLang="en-US" sz="2200" dirty="0">
                <a:latin typeface="+mn-ea"/>
              </a:rPr>
              <a:t>，每一步执行的动作参照图</a:t>
            </a:r>
            <a:r>
              <a:rPr lang="en-US" altLang="zh-CN" sz="2200" dirty="0">
                <a:latin typeface="+mn-ea"/>
              </a:rPr>
              <a:t>5-10</a:t>
            </a:r>
            <a:r>
              <a:rPr lang="zh-CN" altLang="en-US" sz="2200" dirty="0">
                <a:latin typeface="+mn-ea"/>
              </a:rPr>
              <a:t>（</a:t>
            </a:r>
            <a:r>
              <a:rPr lang="en-US" altLang="zh-CN" sz="2200" dirty="0">
                <a:latin typeface="+mn-ea"/>
              </a:rPr>
              <a:t>b</a:t>
            </a:r>
            <a:r>
              <a:rPr lang="zh-CN" altLang="en-US" sz="2200" dirty="0">
                <a:latin typeface="+mn-ea"/>
              </a:rPr>
              <a:t>）所示的液压元件动作表，</a:t>
            </a:r>
            <a:r>
              <a:rPr lang="en-US" altLang="zh-CN" sz="2200" dirty="0">
                <a:latin typeface="+mn-ea"/>
              </a:rPr>
              <a:t>YV1</a:t>
            </a:r>
            <a:r>
              <a:rPr lang="zh-CN" altLang="en-US" sz="2200" dirty="0">
                <a:latin typeface="+mn-ea"/>
              </a:rPr>
              <a:t>、</a:t>
            </a:r>
            <a:r>
              <a:rPr lang="en-US" altLang="zh-CN" sz="2200" dirty="0">
                <a:latin typeface="+mn-ea"/>
              </a:rPr>
              <a:t>YV2</a:t>
            </a:r>
            <a:r>
              <a:rPr lang="zh-CN" altLang="en-US" sz="2200" dirty="0">
                <a:latin typeface="+mn-ea"/>
              </a:rPr>
              <a:t>、</a:t>
            </a:r>
            <a:r>
              <a:rPr lang="en-US" altLang="zh-CN" sz="2200" dirty="0">
                <a:latin typeface="+mn-ea"/>
              </a:rPr>
              <a:t>YV3</a:t>
            </a:r>
            <a:r>
              <a:rPr lang="zh-CN" altLang="en-US" sz="2200" dirty="0">
                <a:latin typeface="+mn-ea"/>
              </a:rPr>
              <a:t>为液压电磁阀，</a:t>
            </a:r>
            <a:r>
              <a:rPr lang="en-US" altLang="zh-CN" sz="2200" dirty="0">
                <a:latin typeface="+mn-ea"/>
              </a:rPr>
              <a:t>KP1</a:t>
            </a:r>
            <a:r>
              <a:rPr lang="zh-CN" altLang="en-US" sz="2200" dirty="0">
                <a:latin typeface="+mn-ea"/>
              </a:rPr>
              <a:t>为压力继电器，当滑台到达终点时（碰到死挡铁）</a:t>
            </a:r>
            <a:r>
              <a:rPr lang="en-US" altLang="zh-CN" sz="2200" dirty="0">
                <a:latin typeface="+mn-ea"/>
              </a:rPr>
              <a:t>KP1</a:t>
            </a:r>
            <a:r>
              <a:rPr lang="zh-CN" altLang="en-US" sz="2200" dirty="0">
                <a:latin typeface="+mn-ea"/>
              </a:rPr>
              <a:t>动作。图</a:t>
            </a:r>
            <a:r>
              <a:rPr lang="en-US" altLang="zh-CN" sz="2200" dirty="0">
                <a:latin typeface="+mn-ea"/>
              </a:rPr>
              <a:t>5-10</a:t>
            </a:r>
            <a:r>
              <a:rPr lang="zh-CN" altLang="en-US" sz="2200" dirty="0">
                <a:latin typeface="+mn-ea"/>
              </a:rPr>
              <a:t>（</a:t>
            </a:r>
            <a:r>
              <a:rPr lang="en-US" altLang="zh-CN" sz="2200" dirty="0">
                <a:latin typeface="+mn-ea"/>
              </a:rPr>
              <a:t>c</a:t>
            </a:r>
            <a:r>
              <a:rPr lang="zh-CN" altLang="en-US" sz="2200" dirty="0">
                <a:latin typeface="+mn-ea"/>
              </a:rPr>
              <a:t>）所示为液压动力滑台的功能表图。</a:t>
            </a:r>
            <a:endParaRPr lang="en-US" altLang="zh-CN" sz="2200" dirty="0">
              <a:latin typeface="+mn-ea"/>
            </a:endParaRPr>
          </a:p>
          <a:p>
            <a:endParaRPr lang="zh-CN" altLang="en-US" dirty="0"/>
          </a:p>
        </p:txBody>
      </p:sp>
      <p:pic>
        <p:nvPicPr>
          <p:cNvPr id="5" name="图片 4">
            <a:extLst>
              <a:ext uri="{FF2B5EF4-FFF2-40B4-BE49-F238E27FC236}">
                <a16:creationId xmlns:a16="http://schemas.microsoft.com/office/drawing/2014/main" id="{363A241E-5678-A5C2-828A-C89EC83A6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0038" y="3645542"/>
            <a:ext cx="4931923" cy="3105935"/>
          </a:xfrm>
          <a:prstGeom prst="rect">
            <a:avLst/>
          </a:prstGeom>
        </p:spPr>
      </p:pic>
    </p:spTree>
    <p:extLst>
      <p:ext uri="{BB962C8B-B14F-4D97-AF65-F5344CB8AC3E}">
        <p14:creationId xmlns:p14="http://schemas.microsoft.com/office/powerpoint/2010/main" val="26115362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A5DE3A50-B743-03D0-4E47-0B43975DBA05}"/>
              </a:ext>
            </a:extLst>
          </p:cNvPr>
          <p:cNvSpPr txBox="1"/>
          <p:nvPr/>
        </p:nvSpPr>
        <p:spPr>
          <a:xfrm>
            <a:off x="840000" y="749038"/>
            <a:ext cx="10512000" cy="1569660"/>
          </a:xfrm>
          <a:prstGeom prst="rect">
            <a:avLst/>
          </a:prstGeom>
          <a:noFill/>
        </p:spPr>
        <p:txBody>
          <a:bodyPr wrap="square" rtlCol="0">
            <a:spAutoFit/>
          </a:bodyPr>
          <a:lstStyle/>
          <a:p>
            <a:pPr indent="576000" algn="just"/>
            <a:r>
              <a:rPr lang="zh-CN" altLang="en-US" sz="2400" dirty="0">
                <a:latin typeface="+mn-ea"/>
              </a:rPr>
              <a:t>（</a:t>
            </a:r>
            <a:r>
              <a:rPr lang="en-US" altLang="zh-CN" sz="2400" dirty="0">
                <a:latin typeface="+mn-ea"/>
              </a:rPr>
              <a:t>2</a:t>
            </a:r>
            <a:r>
              <a:rPr lang="zh-CN" altLang="en-US" sz="2400" dirty="0">
                <a:latin typeface="+mn-ea"/>
              </a:rPr>
              <a:t>）编写液压动力滑台输入</a:t>
            </a:r>
            <a:r>
              <a:rPr lang="en-US" altLang="zh-CN" sz="2400" dirty="0">
                <a:latin typeface="+mn-ea"/>
              </a:rPr>
              <a:t>/</a:t>
            </a:r>
            <a:r>
              <a:rPr lang="zh-CN" altLang="en-US" sz="2400" dirty="0">
                <a:latin typeface="+mn-ea"/>
              </a:rPr>
              <a:t>输出设备与</a:t>
            </a:r>
            <a:r>
              <a:rPr lang="en-US" altLang="zh-CN" sz="2400" dirty="0">
                <a:latin typeface="+mn-ea"/>
              </a:rPr>
              <a:t>PLC</a:t>
            </a:r>
            <a:r>
              <a:rPr lang="zh-CN" altLang="en-US" sz="2400" dirty="0">
                <a:latin typeface="+mn-ea"/>
              </a:rPr>
              <a:t>的</a:t>
            </a:r>
            <a:r>
              <a:rPr lang="en-US" altLang="zh-CN" sz="2400" dirty="0">
                <a:latin typeface="+mn-ea"/>
              </a:rPr>
              <a:t>I/O</a:t>
            </a:r>
            <a:r>
              <a:rPr lang="zh-CN" altLang="en-US" sz="2400" dirty="0">
                <a:latin typeface="+mn-ea"/>
              </a:rPr>
              <a:t>的编号对照表。根据图</a:t>
            </a:r>
            <a:r>
              <a:rPr lang="en-US" altLang="zh-CN" sz="2400" dirty="0">
                <a:latin typeface="+mn-ea"/>
              </a:rPr>
              <a:t>5-10</a:t>
            </a:r>
            <a:r>
              <a:rPr lang="zh-CN" altLang="en-US" sz="2400" dirty="0">
                <a:latin typeface="+mn-ea"/>
              </a:rPr>
              <a:t>（</a:t>
            </a:r>
            <a:r>
              <a:rPr lang="en-US" altLang="zh-CN" sz="2400" dirty="0">
                <a:latin typeface="+mn-ea"/>
              </a:rPr>
              <a:t>a</a:t>
            </a:r>
            <a:r>
              <a:rPr lang="zh-CN" altLang="en-US" sz="2400" dirty="0">
                <a:latin typeface="+mn-ea"/>
              </a:rPr>
              <a:t>）所示的液压滑台自动循环控制过程，将启动按钮</a:t>
            </a:r>
            <a:r>
              <a:rPr lang="en-US" altLang="zh-CN" sz="2400" dirty="0">
                <a:latin typeface="+mn-ea"/>
              </a:rPr>
              <a:t>SB1</a:t>
            </a:r>
            <a:r>
              <a:rPr lang="zh-CN" altLang="en-US" sz="2400" dirty="0">
                <a:latin typeface="+mn-ea"/>
              </a:rPr>
              <a:t>，行程开关</a:t>
            </a:r>
            <a:r>
              <a:rPr lang="en-US" altLang="zh-CN" sz="2400" dirty="0">
                <a:latin typeface="+mn-ea"/>
              </a:rPr>
              <a:t>SQ1</a:t>
            </a:r>
            <a:r>
              <a:rPr lang="zh-CN" altLang="en-US" sz="2400" dirty="0">
                <a:latin typeface="+mn-ea"/>
              </a:rPr>
              <a:t>和</a:t>
            </a:r>
            <a:r>
              <a:rPr lang="en-US" altLang="zh-CN" sz="2400" dirty="0">
                <a:latin typeface="+mn-ea"/>
              </a:rPr>
              <a:t>SQ2</a:t>
            </a:r>
            <a:r>
              <a:rPr lang="zh-CN" altLang="en-US" sz="2400" dirty="0">
                <a:latin typeface="+mn-ea"/>
              </a:rPr>
              <a:t>，压力继电器</a:t>
            </a:r>
            <a:r>
              <a:rPr lang="en-US" altLang="zh-CN" sz="2400" dirty="0">
                <a:latin typeface="+mn-ea"/>
              </a:rPr>
              <a:t>KP1</a:t>
            </a:r>
            <a:r>
              <a:rPr lang="zh-CN" altLang="en-US" sz="2400" dirty="0">
                <a:latin typeface="+mn-ea"/>
              </a:rPr>
              <a:t>，电磁阀</a:t>
            </a:r>
            <a:r>
              <a:rPr lang="en-US" altLang="zh-CN" sz="2400" dirty="0">
                <a:latin typeface="+mn-ea"/>
              </a:rPr>
              <a:t>YV1</a:t>
            </a:r>
            <a:r>
              <a:rPr lang="zh-CN" altLang="en-US" sz="2400" dirty="0">
                <a:latin typeface="+mn-ea"/>
              </a:rPr>
              <a:t>、</a:t>
            </a:r>
            <a:r>
              <a:rPr lang="en-US" altLang="zh-CN" sz="2400" dirty="0">
                <a:latin typeface="+mn-ea"/>
              </a:rPr>
              <a:t>YV2</a:t>
            </a:r>
            <a:r>
              <a:rPr lang="zh-CN" altLang="en-US" sz="2400" dirty="0">
                <a:latin typeface="+mn-ea"/>
              </a:rPr>
              <a:t>、</a:t>
            </a:r>
            <a:r>
              <a:rPr lang="en-US" altLang="zh-CN" sz="2400" dirty="0">
                <a:latin typeface="+mn-ea"/>
              </a:rPr>
              <a:t>YV3</a:t>
            </a:r>
            <a:r>
              <a:rPr lang="zh-CN" altLang="en-US" sz="2400" dirty="0">
                <a:latin typeface="+mn-ea"/>
              </a:rPr>
              <a:t>分别与</a:t>
            </a:r>
            <a:r>
              <a:rPr lang="en-US" altLang="zh-CN" sz="2400" dirty="0">
                <a:latin typeface="+mn-ea"/>
              </a:rPr>
              <a:t>PLC</a:t>
            </a:r>
            <a:r>
              <a:rPr lang="zh-CN" altLang="en-US" sz="2400" dirty="0">
                <a:latin typeface="+mn-ea"/>
              </a:rPr>
              <a:t>的</a:t>
            </a:r>
            <a:r>
              <a:rPr lang="en-US" altLang="zh-CN" sz="2400" dirty="0">
                <a:latin typeface="+mn-ea"/>
              </a:rPr>
              <a:t>I/O</a:t>
            </a:r>
            <a:r>
              <a:rPr lang="zh-CN" altLang="en-US" sz="2400" dirty="0">
                <a:latin typeface="+mn-ea"/>
              </a:rPr>
              <a:t>点联系起来，其对应关系如表</a:t>
            </a:r>
            <a:r>
              <a:rPr lang="en-US" altLang="zh-CN" sz="2400" dirty="0">
                <a:latin typeface="+mn-ea"/>
              </a:rPr>
              <a:t>5-7</a:t>
            </a:r>
            <a:r>
              <a:rPr lang="zh-CN" altLang="en-US" sz="2400" dirty="0">
                <a:latin typeface="+mn-ea"/>
              </a:rPr>
              <a:t>、表</a:t>
            </a:r>
            <a:r>
              <a:rPr lang="en-US" altLang="zh-CN" sz="2400" dirty="0">
                <a:latin typeface="+mn-ea"/>
              </a:rPr>
              <a:t>5-8</a:t>
            </a:r>
            <a:r>
              <a:rPr lang="zh-CN" altLang="en-US" sz="2400" dirty="0">
                <a:latin typeface="+mn-ea"/>
              </a:rPr>
              <a:t>所示。</a:t>
            </a:r>
          </a:p>
        </p:txBody>
      </p:sp>
      <p:pic>
        <p:nvPicPr>
          <p:cNvPr id="6" name="图片 5">
            <a:extLst>
              <a:ext uri="{FF2B5EF4-FFF2-40B4-BE49-F238E27FC236}">
                <a16:creationId xmlns:a16="http://schemas.microsoft.com/office/drawing/2014/main" id="{C5360486-6EF4-00E5-FEDF-CAA05DACF7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6000" y="2813455"/>
            <a:ext cx="7920000" cy="1231090"/>
          </a:xfrm>
          <a:prstGeom prst="rect">
            <a:avLst/>
          </a:prstGeom>
        </p:spPr>
      </p:pic>
      <p:pic>
        <p:nvPicPr>
          <p:cNvPr id="8" name="图片 7">
            <a:extLst>
              <a:ext uri="{FF2B5EF4-FFF2-40B4-BE49-F238E27FC236}">
                <a16:creationId xmlns:a16="http://schemas.microsoft.com/office/drawing/2014/main" id="{85BD10F9-43E5-F876-F51B-887C7EA8DD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6000" y="4539302"/>
            <a:ext cx="7920000" cy="1124395"/>
          </a:xfrm>
          <a:prstGeom prst="rect">
            <a:avLst/>
          </a:prstGeom>
        </p:spPr>
      </p:pic>
    </p:spTree>
    <p:extLst>
      <p:ext uri="{BB962C8B-B14F-4D97-AF65-F5344CB8AC3E}">
        <p14:creationId xmlns:p14="http://schemas.microsoft.com/office/powerpoint/2010/main" val="1176829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CEA5ABA-32AD-B73D-F27D-041AC462DCE0}"/>
              </a:ext>
            </a:extLst>
          </p:cNvPr>
          <p:cNvSpPr txBox="1"/>
          <p:nvPr/>
        </p:nvSpPr>
        <p:spPr>
          <a:xfrm>
            <a:off x="840000" y="466928"/>
            <a:ext cx="10512000" cy="2800767"/>
          </a:xfrm>
          <a:prstGeom prst="rect">
            <a:avLst/>
          </a:prstGeom>
          <a:noFill/>
        </p:spPr>
        <p:txBody>
          <a:bodyPr wrap="square" rtlCol="0">
            <a:spAutoFit/>
          </a:bodyPr>
          <a:lstStyle/>
          <a:p>
            <a:pPr indent="576000" algn="just"/>
            <a:r>
              <a:rPr lang="zh-CN" altLang="en-US" sz="2200" dirty="0">
                <a:latin typeface="+mn-ea"/>
              </a:rPr>
              <a:t>（</a:t>
            </a:r>
            <a:r>
              <a:rPr lang="en-US" altLang="zh-CN" sz="2200" dirty="0">
                <a:latin typeface="+mn-ea"/>
              </a:rPr>
              <a:t>3</a:t>
            </a:r>
            <a:r>
              <a:rPr lang="zh-CN" altLang="en-US" sz="2200" dirty="0">
                <a:latin typeface="+mn-ea"/>
              </a:rPr>
              <a:t>）编程方式。根据绘制的功能表图来设计</a:t>
            </a:r>
            <a:r>
              <a:rPr lang="en-US" altLang="zh-CN" sz="2200" dirty="0">
                <a:latin typeface="+mn-ea"/>
              </a:rPr>
              <a:t>PLC</a:t>
            </a:r>
            <a:r>
              <a:rPr lang="zh-CN" altLang="en-US" sz="2200" dirty="0">
                <a:latin typeface="+mn-ea"/>
              </a:rPr>
              <a:t>梯形图的方法，即编程方式。</a:t>
            </a:r>
            <a:endParaRPr lang="en-US" altLang="zh-CN" sz="2200" dirty="0">
              <a:latin typeface="+mn-ea"/>
            </a:endParaRPr>
          </a:p>
          <a:p>
            <a:pPr indent="576000" algn="just"/>
            <a:r>
              <a:rPr lang="zh-CN" altLang="en-US" sz="2200" dirty="0">
                <a:latin typeface="+mn-ea"/>
              </a:rPr>
              <a:t>①用通用逻辑指令的编程方式ꎮ所谓通用逻辑指令是指</a:t>
            </a:r>
            <a:r>
              <a:rPr lang="en-US" altLang="zh-CN" sz="2200" dirty="0">
                <a:latin typeface="+mn-ea"/>
              </a:rPr>
              <a:t>PLC</a:t>
            </a:r>
            <a:r>
              <a:rPr lang="zh-CN" altLang="en-US" sz="2200" dirty="0">
                <a:latin typeface="+mn-ea"/>
              </a:rPr>
              <a:t>最基本的、与触点和线圈有关的指令，如</a:t>
            </a:r>
            <a:r>
              <a:rPr lang="en-US" altLang="zh-CN" sz="2200" dirty="0">
                <a:latin typeface="+mn-ea"/>
              </a:rPr>
              <a:t>LD</a:t>
            </a:r>
            <a:r>
              <a:rPr lang="zh-CN" altLang="en-US" sz="2200" dirty="0">
                <a:latin typeface="+mn-ea"/>
              </a:rPr>
              <a:t>、</a:t>
            </a:r>
            <a:r>
              <a:rPr lang="en-US" altLang="zh-CN" sz="2200" dirty="0">
                <a:latin typeface="+mn-ea"/>
              </a:rPr>
              <a:t>AND</a:t>
            </a:r>
            <a:r>
              <a:rPr lang="zh-CN" altLang="en-US" sz="2200" dirty="0">
                <a:latin typeface="+mn-ea"/>
              </a:rPr>
              <a:t>、</a:t>
            </a:r>
            <a:r>
              <a:rPr lang="en-US" altLang="zh-CN" sz="2200" dirty="0">
                <a:latin typeface="+mn-ea"/>
              </a:rPr>
              <a:t>OR</a:t>
            </a:r>
            <a:r>
              <a:rPr lang="zh-CN" altLang="en-US" sz="2200" dirty="0">
                <a:latin typeface="+mn-ea"/>
              </a:rPr>
              <a:t>、</a:t>
            </a:r>
            <a:r>
              <a:rPr lang="en-US" altLang="zh-CN" sz="2200" dirty="0">
                <a:latin typeface="+mn-ea"/>
              </a:rPr>
              <a:t>OUT</a:t>
            </a:r>
            <a:r>
              <a:rPr lang="zh-CN" altLang="en-US" sz="2200" dirty="0">
                <a:latin typeface="+mn-ea"/>
              </a:rPr>
              <a:t>等。各种型号的</a:t>
            </a:r>
            <a:r>
              <a:rPr lang="en-US" altLang="zh-CN" sz="2200" dirty="0">
                <a:latin typeface="+mn-ea"/>
              </a:rPr>
              <a:t>PLC</a:t>
            </a:r>
            <a:r>
              <a:rPr lang="zh-CN" altLang="en-US" sz="2200" dirty="0">
                <a:latin typeface="+mn-ea"/>
              </a:rPr>
              <a:t>都有这些指令，因此这种编程方式适用于各种型号的</a:t>
            </a:r>
            <a:r>
              <a:rPr lang="en-US" altLang="zh-CN" sz="2200" dirty="0">
                <a:latin typeface="+mn-ea"/>
              </a:rPr>
              <a:t>PLC</a:t>
            </a:r>
            <a:r>
              <a:rPr lang="zh-CN" altLang="en-US" sz="2200" dirty="0">
                <a:latin typeface="+mn-ea"/>
              </a:rPr>
              <a:t>。</a:t>
            </a:r>
            <a:endParaRPr lang="en-US" altLang="zh-CN" sz="2200" dirty="0">
              <a:latin typeface="+mn-ea"/>
            </a:endParaRPr>
          </a:p>
          <a:p>
            <a:pPr indent="576000" algn="just"/>
            <a:r>
              <a:rPr lang="zh-CN" altLang="en-US" sz="2200" dirty="0">
                <a:latin typeface="+mn-ea"/>
              </a:rPr>
              <a:t>可将图</a:t>
            </a:r>
            <a:r>
              <a:rPr lang="en-US" altLang="zh-CN" sz="2200" dirty="0">
                <a:latin typeface="+mn-ea"/>
              </a:rPr>
              <a:t>5-10</a:t>
            </a:r>
            <a:r>
              <a:rPr lang="zh-CN" altLang="en-US" sz="2200" dirty="0">
                <a:latin typeface="+mn-ea"/>
              </a:rPr>
              <a:t>（</a:t>
            </a:r>
            <a:r>
              <a:rPr lang="en-US" altLang="zh-CN" sz="2200" dirty="0">
                <a:latin typeface="+mn-ea"/>
              </a:rPr>
              <a:t>c</a:t>
            </a:r>
            <a:r>
              <a:rPr lang="zh-CN" altLang="en-US" sz="2200" dirty="0">
                <a:latin typeface="+mn-ea"/>
              </a:rPr>
              <a:t>）所示的功能表写成图</a:t>
            </a:r>
            <a:r>
              <a:rPr lang="en-US" altLang="zh-CN" sz="2200" dirty="0">
                <a:latin typeface="+mn-ea"/>
              </a:rPr>
              <a:t>5-11</a:t>
            </a:r>
            <a:r>
              <a:rPr lang="zh-CN" altLang="en-US" sz="2200" dirty="0">
                <a:latin typeface="+mn-ea"/>
              </a:rPr>
              <a:t>所示的形式。</a:t>
            </a:r>
            <a:endParaRPr lang="en-US" altLang="zh-CN" sz="2200" dirty="0">
              <a:latin typeface="+mn-ea"/>
            </a:endParaRPr>
          </a:p>
          <a:p>
            <a:pPr indent="576000" algn="just"/>
            <a:r>
              <a:rPr lang="zh-CN" altLang="en-US" sz="2200" dirty="0">
                <a:latin typeface="+mn-ea"/>
              </a:rPr>
              <a:t>根据图</a:t>
            </a:r>
            <a:r>
              <a:rPr lang="en-US" altLang="zh-CN" sz="2200" dirty="0">
                <a:latin typeface="+mn-ea"/>
              </a:rPr>
              <a:t>5-11</a:t>
            </a:r>
            <a:r>
              <a:rPr lang="zh-CN" altLang="en-US" sz="2200" dirty="0">
                <a:latin typeface="+mn-ea"/>
              </a:rPr>
              <a:t>所示的功能表图，采用通用逻辑指令并用典型的启、保、停电路，分别画出控制</a:t>
            </a:r>
            <a:r>
              <a:rPr lang="en-US" altLang="zh-CN" sz="2200" dirty="0">
                <a:latin typeface="+mn-ea"/>
              </a:rPr>
              <a:t>M0~M3</a:t>
            </a:r>
            <a:r>
              <a:rPr lang="zh-CN" altLang="en-US" sz="2200" dirty="0">
                <a:latin typeface="+mn-ea"/>
              </a:rPr>
              <a:t>激活（通电）的电路，然后再用</a:t>
            </a:r>
            <a:r>
              <a:rPr lang="en-US" altLang="zh-CN" sz="2200" dirty="0">
                <a:latin typeface="+mn-ea"/>
              </a:rPr>
              <a:t>M0~M3</a:t>
            </a:r>
            <a:r>
              <a:rPr lang="zh-CN" altLang="en-US" sz="2200" dirty="0">
                <a:latin typeface="+mn-ea"/>
              </a:rPr>
              <a:t>控制输出执行元件的动作，很容易就得出如图</a:t>
            </a:r>
            <a:r>
              <a:rPr lang="en-US" altLang="zh-CN" sz="2200" dirty="0">
                <a:latin typeface="+mn-ea"/>
              </a:rPr>
              <a:t>5-12</a:t>
            </a:r>
            <a:r>
              <a:rPr lang="zh-CN" altLang="en-US" sz="2200" dirty="0">
                <a:latin typeface="+mn-ea"/>
              </a:rPr>
              <a:t>所示的梯形图程序。</a:t>
            </a:r>
          </a:p>
        </p:txBody>
      </p:sp>
      <p:pic>
        <p:nvPicPr>
          <p:cNvPr id="5" name="图片 4">
            <a:extLst>
              <a:ext uri="{FF2B5EF4-FFF2-40B4-BE49-F238E27FC236}">
                <a16:creationId xmlns:a16="http://schemas.microsoft.com/office/drawing/2014/main" id="{3B641BE7-6D2A-4094-8703-067B247E88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9399" y="3429000"/>
            <a:ext cx="2382874" cy="2888970"/>
          </a:xfrm>
          <a:prstGeom prst="rect">
            <a:avLst/>
          </a:prstGeom>
        </p:spPr>
      </p:pic>
      <p:pic>
        <p:nvPicPr>
          <p:cNvPr id="7" name="图片 6">
            <a:extLst>
              <a:ext uri="{FF2B5EF4-FFF2-40B4-BE49-F238E27FC236}">
                <a16:creationId xmlns:a16="http://schemas.microsoft.com/office/drawing/2014/main" id="{C16A3973-E834-F758-D303-762B53C3AD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1061" y="2975689"/>
            <a:ext cx="2227634" cy="3646162"/>
          </a:xfrm>
          <a:prstGeom prst="rect">
            <a:avLst/>
          </a:prstGeom>
        </p:spPr>
      </p:pic>
    </p:spTree>
    <p:extLst>
      <p:ext uri="{BB962C8B-B14F-4D97-AF65-F5344CB8AC3E}">
        <p14:creationId xmlns:p14="http://schemas.microsoft.com/office/powerpoint/2010/main" val="34253781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0B0594D-8A2B-8FA3-529A-D3A15C66ED1D}"/>
              </a:ext>
            </a:extLst>
          </p:cNvPr>
          <p:cNvSpPr txBox="1"/>
          <p:nvPr/>
        </p:nvSpPr>
        <p:spPr>
          <a:xfrm>
            <a:off x="794425" y="680935"/>
            <a:ext cx="10603149" cy="2462213"/>
          </a:xfrm>
          <a:prstGeom prst="rect">
            <a:avLst/>
          </a:prstGeom>
          <a:noFill/>
        </p:spPr>
        <p:txBody>
          <a:bodyPr wrap="square" rtlCol="0">
            <a:spAutoFit/>
          </a:bodyPr>
          <a:lstStyle/>
          <a:p>
            <a:pPr indent="576000" algn="just"/>
            <a:r>
              <a:rPr lang="zh-CN" altLang="en-US" sz="2200" dirty="0"/>
              <a:t>②使用步进指令的编程方式。</a:t>
            </a:r>
            <a:endParaRPr lang="en-US" altLang="zh-CN" sz="2200" dirty="0"/>
          </a:p>
          <a:p>
            <a:pPr indent="576000" algn="just"/>
            <a:r>
              <a:rPr lang="zh-CN" altLang="en-US" sz="2200" dirty="0"/>
              <a:t>步进指令又称</a:t>
            </a:r>
            <a:r>
              <a:rPr lang="en-US" altLang="zh-CN" sz="2200" dirty="0"/>
              <a:t>STL</a:t>
            </a:r>
            <a:r>
              <a:rPr lang="zh-CN" altLang="en-US" sz="2200" dirty="0"/>
              <a:t>指令，此外</a:t>
            </a:r>
            <a:r>
              <a:rPr lang="en-US" altLang="zh-CN" sz="2200" dirty="0"/>
              <a:t>F1</a:t>
            </a:r>
            <a:r>
              <a:rPr lang="zh-CN" altLang="en-US" sz="2200" dirty="0"/>
              <a:t>、</a:t>
            </a:r>
            <a:r>
              <a:rPr lang="en-US" altLang="zh-CN" sz="2200" dirty="0"/>
              <a:t>F2</a:t>
            </a:r>
            <a:r>
              <a:rPr lang="zh-CN" altLang="en-US" sz="2200" dirty="0"/>
              <a:t>、</a:t>
            </a:r>
            <a:r>
              <a:rPr lang="en-US" altLang="zh-CN" sz="2200" dirty="0"/>
              <a:t>FX2</a:t>
            </a:r>
            <a:r>
              <a:rPr lang="zh-CN" altLang="en-US" sz="2200" dirty="0"/>
              <a:t>、</a:t>
            </a:r>
            <a:r>
              <a:rPr lang="en-US" altLang="zh-CN" sz="2200" dirty="0"/>
              <a:t>FX()N</a:t>
            </a:r>
            <a:r>
              <a:rPr lang="zh-CN" altLang="en-US" sz="2200" dirty="0"/>
              <a:t>系列</a:t>
            </a:r>
            <a:r>
              <a:rPr lang="en-US" altLang="zh-CN" sz="2200" dirty="0"/>
              <a:t>PLC</a:t>
            </a:r>
            <a:r>
              <a:rPr lang="zh-CN" altLang="en-US" sz="2200" dirty="0"/>
              <a:t>还有一条使</a:t>
            </a:r>
            <a:r>
              <a:rPr lang="en-US" altLang="zh-CN" sz="2200" dirty="0"/>
              <a:t>STL</a:t>
            </a:r>
            <a:r>
              <a:rPr lang="zh-CN" altLang="en-US" sz="2200" dirty="0"/>
              <a:t>复位的</a:t>
            </a:r>
            <a:r>
              <a:rPr lang="en-US" altLang="zh-CN" sz="2200" dirty="0"/>
              <a:t>RET</a:t>
            </a:r>
            <a:r>
              <a:rPr lang="zh-CN" altLang="en-US" sz="2200" dirty="0"/>
              <a:t>指令。利用这两条指令就可以很方便地对顺序控制系统的功能表进行编程。</a:t>
            </a:r>
            <a:endParaRPr lang="en-US" altLang="zh-CN" sz="2200" dirty="0"/>
          </a:p>
          <a:p>
            <a:pPr indent="576000" algn="just"/>
            <a:r>
              <a:rPr lang="zh-CN" altLang="en-US" sz="2200" dirty="0"/>
              <a:t>步进指令</a:t>
            </a:r>
            <a:r>
              <a:rPr lang="en-US" altLang="zh-CN" sz="2200" dirty="0"/>
              <a:t>STL</a:t>
            </a:r>
            <a:r>
              <a:rPr lang="zh-CN" altLang="en-US" sz="2200" dirty="0"/>
              <a:t>，只有与状态器</a:t>
            </a:r>
            <a:r>
              <a:rPr lang="en-US" altLang="zh-CN" sz="2200" dirty="0"/>
              <a:t>S</a:t>
            </a:r>
            <a:r>
              <a:rPr lang="zh-CN" altLang="en-US" sz="2200" dirty="0"/>
              <a:t>配合时，才具有步进功能。</a:t>
            </a:r>
            <a:endParaRPr lang="en-US" altLang="zh-CN" sz="2200" dirty="0"/>
          </a:p>
          <a:p>
            <a:pPr indent="576000" algn="just"/>
            <a:r>
              <a:rPr lang="zh-CN" altLang="en-US" sz="2200" dirty="0"/>
              <a:t>从图</a:t>
            </a:r>
            <a:r>
              <a:rPr lang="en-US" altLang="zh-CN" sz="2200" dirty="0"/>
              <a:t>5-13</a:t>
            </a:r>
            <a:r>
              <a:rPr lang="zh-CN" altLang="en-US" sz="2200" dirty="0"/>
              <a:t>中可以看出功能表图与梯形图之间的关系，用状态器代表功能表图的各步，每一步都具有</a:t>
            </a:r>
            <a:r>
              <a:rPr lang="en-US" altLang="zh-CN" sz="2200" dirty="0"/>
              <a:t>3</a:t>
            </a:r>
            <a:r>
              <a:rPr lang="zh-CN" altLang="en-US" sz="2200" dirty="0"/>
              <a:t>种功能：负载的驱动处理、指定转换条件和指定转换目标。</a:t>
            </a:r>
            <a:endParaRPr lang="en-US" altLang="zh-CN" sz="2200" dirty="0"/>
          </a:p>
          <a:p>
            <a:pPr indent="576000" algn="just"/>
            <a:r>
              <a:rPr lang="zh-CN" altLang="en-US" sz="2200" dirty="0"/>
              <a:t>步进指令的执行过程如图</a:t>
            </a:r>
            <a:r>
              <a:rPr lang="en-US" altLang="zh-CN" sz="2200" dirty="0"/>
              <a:t>5-14</a:t>
            </a:r>
            <a:r>
              <a:rPr lang="zh-CN" altLang="en-US" sz="2200" dirty="0"/>
              <a:t>所示。</a:t>
            </a:r>
            <a:endParaRPr lang="en-US" altLang="zh-CN" sz="2200" dirty="0"/>
          </a:p>
        </p:txBody>
      </p:sp>
      <p:pic>
        <p:nvPicPr>
          <p:cNvPr id="5" name="图片 4">
            <a:extLst>
              <a:ext uri="{FF2B5EF4-FFF2-40B4-BE49-F238E27FC236}">
                <a16:creationId xmlns:a16="http://schemas.microsoft.com/office/drawing/2014/main" id="{BD2D4232-C463-FC30-6837-959831FD4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4262" y="3429000"/>
            <a:ext cx="3540853" cy="2070195"/>
          </a:xfrm>
          <a:prstGeom prst="rect">
            <a:avLst/>
          </a:prstGeom>
        </p:spPr>
      </p:pic>
      <p:pic>
        <p:nvPicPr>
          <p:cNvPr id="7" name="图片 6">
            <a:extLst>
              <a:ext uri="{FF2B5EF4-FFF2-40B4-BE49-F238E27FC236}">
                <a16:creationId xmlns:a16="http://schemas.microsoft.com/office/drawing/2014/main" id="{D875A3B7-368A-A416-0E4D-09393A9067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7628" y="3143148"/>
            <a:ext cx="4054191" cy="3086367"/>
          </a:xfrm>
          <a:prstGeom prst="rect">
            <a:avLst/>
          </a:prstGeom>
        </p:spPr>
      </p:pic>
    </p:spTree>
    <p:extLst>
      <p:ext uri="{BB962C8B-B14F-4D97-AF65-F5344CB8AC3E}">
        <p14:creationId xmlns:p14="http://schemas.microsoft.com/office/powerpoint/2010/main" val="34712726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17BBFEEF-90DC-FBEB-90E6-9F67BE86CD05}"/>
                  </a:ext>
                </a:extLst>
              </p:cNvPr>
              <p:cNvSpPr txBox="1"/>
              <p:nvPr/>
            </p:nvSpPr>
            <p:spPr>
              <a:xfrm>
                <a:off x="992220" y="1328425"/>
                <a:ext cx="10505873" cy="4201150"/>
              </a:xfrm>
              <a:prstGeom prst="rect">
                <a:avLst/>
              </a:prstGeom>
              <a:noFill/>
            </p:spPr>
            <p:txBody>
              <a:bodyPr wrap="square" rtlCol="0">
                <a:spAutoFit/>
              </a:bodyPr>
              <a:lstStyle/>
              <a:p>
                <a:pPr>
                  <a:spcBef>
                    <a:spcPts val="600"/>
                  </a:spcBef>
                  <a:spcAft>
                    <a:spcPts val="1200"/>
                  </a:spcAft>
                </a:pPr>
                <a:r>
                  <a:rPr lang="en-US" altLang="zh-CN" sz="3200" b="1" dirty="0">
                    <a:latin typeface="+mj-ea"/>
                    <a:ea typeface="+mj-ea"/>
                  </a:rPr>
                  <a:t>5.3    PLC</a:t>
                </a:r>
                <a:r>
                  <a:rPr lang="zh-CN" altLang="en-US" sz="3200" b="1" dirty="0">
                    <a:latin typeface="+mj-ea"/>
                    <a:ea typeface="+mj-ea"/>
                  </a:rPr>
                  <a:t>在数控机床上的应用</a:t>
                </a:r>
                <a:endParaRPr lang="en-US" altLang="zh-CN" sz="3200" b="1" dirty="0">
                  <a:latin typeface="+mj-ea"/>
                  <a:ea typeface="+mj-ea"/>
                </a:endParaRPr>
              </a:p>
              <a:p>
                <a:pPr indent="576000" algn="just">
                  <a:spcAft>
                    <a:spcPts val="600"/>
                  </a:spcAft>
                </a:pPr>
                <a:r>
                  <a:rPr lang="en-US" altLang="zh-CN" sz="2800" b="1" dirty="0">
                    <a:latin typeface="+mn-ea"/>
                  </a:rPr>
                  <a:t>5.3.1    </a:t>
                </a:r>
                <a:r>
                  <a:rPr lang="zh-CN" altLang="en-US" sz="2800" b="1" dirty="0">
                    <a:latin typeface="+mn-ea"/>
                  </a:rPr>
                  <a:t>数控机床上</a:t>
                </a:r>
                <a:r>
                  <a:rPr lang="en-US" altLang="zh-CN" sz="2800" b="1" dirty="0">
                    <a:latin typeface="+mn-ea"/>
                  </a:rPr>
                  <a:t>PLC</a:t>
                </a:r>
                <a:r>
                  <a:rPr lang="zh-CN" altLang="en-US" sz="2800" b="1" dirty="0">
                    <a:latin typeface="+mn-ea"/>
                  </a:rPr>
                  <a:t>的功能</a:t>
                </a:r>
                <a:endParaRPr lang="en-US" altLang="zh-CN" sz="2800" b="1" dirty="0">
                  <a:latin typeface="+mn-ea"/>
                </a:endParaRPr>
              </a:p>
              <a:p>
                <a:pPr indent="576000" algn="just"/>
                <a:r>
                  <a:rPr lang="zh-CN" altLang="en-US" sz="2400" dirty="0">
                    <a:latin typeface="+mn-ea"/>
                  </a:rPr>
                  <a:t>数控机床的控制包含两个方面：一方面是坐标轴运动的位置控制，另一方面是数控机床加工过程的顺序控制。</a:t>
                </a:r>
                <a:endParaRPr lang="en-US" altLang="zh-CN" sz="2400" dirty="0">
                  <a:latin typeface="+mn-ea"/>
                </a:endParaRPr>
              </a:p>
              <a:p>
                <a:pPr indent="576000" algn="just"/>
                <a:r>
                  <a:rPr lang="en-US" altLang="zh-CN" sz="2400" dirty="0">
                    <a:latin typeface="+mn-ea"/>
                  </a:rPr>
                  <a:t>PLC</a:t>
                </a:r>
                <a:r>
                  <a:rPr lang="zh-CN" altLang="en-US" sz="2400" dirty="0">
                    <a:latin typeface="+mn-ea"/>
                  </a:rPr>
                  <a:t>在数控机床上有</a:t>
                </a:r>
                <a:r>
                  <a:rPr lang="en-US" altLang="zh-CN" sz="2400" dirty="0">
                    <a:latin typeface="+mn-ea"/>
                  </a:rPr>
                  <a:t>3</a:t>
                </a:r>
                <a:r>
                  <a:rPr lang="zh-CN" altLang="en-US" sz="2400" dirty="0">
                    <a:latin typeface="+mn-ea"/>
                  </a:rPr>
                  <a:t>种不同的配置方式。</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a:t>
                </a:r>
                <a:r>
                  <a:rPr lang="en-US" altLang="zh-CN" sz="2400" dirty="0">
                    <a:latin typeface="+mn-ea"/>
                  </a:rPr>
                  <a:t>PLC</a:t>
                </a:r>
                <a:r>
                  <a:rPr lang="zh-CN" altLang="en-US" sz="2400" dirty="0">
                    <a:latin typeface="+mn-ea"/>
                  </a:rPr>
                  <a:t>在机床一侧，代替了传统的继电器、接触器逻辑控制，</a:t>
                </a:r>
                <a:r>
                  <a:rPr lang="en-US" altLang="zh-CN" sz="2400" dirty="0">
                    <a:latin typeface="+mn-ea"/>
                  </a:rPr>
                  <a:t>PLC</a:t>
                </a:r>
                <a:r>
                  <a:rPr lang="zh-CN" altLang="en-US" sz="2400" dirty="0">
                    <a:latin typeface="+mn-ea"/>
                  </a:rPr>
                  <a:t>有</a:t>
                </a:r>
                <a14:m>
                  <m:oMath xmlns:m="http://schemas.openxmlformats.org/officeDocument/2006/math">
                    <m:r>
                      <a:rPr lang="en-US" altLang="zh-CN" sz="2400" b="0" i="1" smtClean="0">
                        <a:latin typeface="Cambria Math" panose="02040503050406030204" pitchFamily="18" charset="0"/>
                      </a:rPr>
                      <m:t>𝑚</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𝑛</m:t>
                    </m:r>
                  </m:oMath>
                </a14:m>
                <a:r>
                  <a:rPr lang="zh-CN" altLang="en-US" sz="2400" dirty="0">
                    <a:latin typeface="+mn-ea"/>
                  </a:rPr>
                  <a:t>个输入</a:t>
                </a:r>
                <a:r>
                  <a:rPr lang="en-US" altLang="zh-CN" sz="2400" dirty="0">
                    <a:latin typeface="+mn-ea"/>
                  </a:rPr>
                  <a:t>/</a:t>
                </a:r>
                <a:r>
                  <a:rPr lang="zh-CN" altLang="en-US" sz="2400" dirty="0">
                    <a:latin typeface="+mn-ea"/>
                  </a:rPr>
                  <a:t>输出（</a:t>
                </a:r>
                <a:r>
                  <a:rPr lang="en-US" altLang="zh-CN" sz="2400" dirty="0">
                    <a:latin typeface="+mn-ea"/>
                  </a:rPr>
                  <a:t>I/O</a:t>
                </a:r>
                <a:r>
                  <a:rPr lang="zh-CN" altLang="en-US" sz="2400" dirty="0">
                    <a:latin typeface="+mn-ea"/>
                  </a:rPr>
                  <a:t>）点。</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 </a:t>
                </a:r>
                <a:r>
                  <a:rPr lang="en-US" altLang="zh-CN" sz="2400" dirty="0">
                    <a:latin typeface="+mn-ea"/>
                  </a:rPr>
                  <a:t>PLC</a:t>
                </a:r>
                <a:r>
                  <a:rPr lang="zh-CN" altLang="en-US" sz="2400" dirty="0">
                    <a:latin typeface="+mn-ea"/>
                  </a:rPr>
                  <a:t>在电动机电气控制柜中，</a:t>
                </a:r>
                <a:r>
                  <a:rPr lang="en-US" altLang="zh-CN" sz="2400" dirty="0">
                    <a:latin typeface="+mn-ea"/>
                  </a:rPr>
                  <a:t> PLC</a:t>
                </a:r>
                <a:r>
                  <a:rPr lang="zh-CN" altLang="en-US" sz="2400" dirty="0">
                    <a:latin typeface="+mn-ea"/>
                  </a:rPr>
                  <a:t>有</a:t>
                </a:r>
                <a:r>
                  <a:rPr lang="en-US" altLang="zh-CN" sz="2400" dirty="0">
                    <a:latin typeface="+mn-ea"/>
                  </a:rPr>
                  <a:t>m</a:t>
                </a:r>
                <a:r>
                  <a:rPr lang="zh-CN" altLang="en-US" sz="2400" dirty="0">
                    <a:latin typeface="+mn-ea"/>
                  </a:rPr>
                  <a:t>个输入</a:t>
                </a:r>
                <a:r>
                  <a:rPr lang="en-US" altLang="zh-CN" sz="2400" dirty="0">
                    <a:latin typeface="+mn-ea"/>
                  </a:rPr>
                  <a:t>/</a:t>
                </a:r>
                <a:r>
                  <a:rPr lang="zh-CN" altLang="en-US" sz="2400" dirty="0">
                    <a:latin typeface="+mn-ea"/>
                  </a:rPr>
                  <a:t>输出（</a:t>
                </a:r>
                <a:r>
                  <a:rPr lang="en-US" altLang="zh-CN" sz="2400" dirty="0">
                    <a:latin typeface="+mn-ea"/>
                  </a:rPr>
                  <a:t>I/O</a:t>
                </a:r>
                <a:r>
                  <a:rPr lang="zh-CN" altLang="en-US" sz="2400" dirty="0">
                    <a:latin typeface="+mn-ea"/>
                  </a:rPr>
                  <a:t>）点。</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 </a:t>
                </a:r>
                <a:r>
                  <a:rPr lang="en-US" altLang="zh-CN" sz="2400" dirty="0">
                    <a:latin typeface="+mn-ea"/>
                  </a:rPr>
                  <a:t>PLC</a:t>
                </a:r>
                <a:r>
                  <a:rPr lang="zh-CN" altLang="en-US" sz="2400" dirty="0">
                    <a:latin typeface="+mn-ea"/>
                  </a:rPr>
                  <a:t>在电气控制柜中，而输入</a:t>
                </a:r>
                <a:r>
                  <a:rPr lang="en-US" altLang="zh-CN" sz="2400" dirty="0">
                    <a:latin typeface="+mn-ea"/>
                  </a:rPr>
                  <a:t>/</a:t>
                </a:r>
                <a:r>
                  <a:rPr lang="zh-CN" altLang="en-US" sz="2400" dirty="0">
                    <a:latin typeface="+mn-ea"/>
                  </a:rPr>
                  <a:t>输出接口在机床一侧，这种配置方式使</a:t>
                </a:r>
                <a:r>
                  <a:rPr lang="en-US" altLang="zh-CN" sz="2400" dirty="0">
                    <a:latin typeface="+mn-ea"/>
                  </a:rPr>
                  <a:t>CNC</a:t>
                </a:r>
                <a:r>
                  <a:rPr lang="zh-CN" altLang="en-US" sz="2400" dirty="0">
                    <a:latin typeface="+mn-ea"/>
                  </a:rPr>
                  <a:t>与机床接口的电缆大为减少。</a:t>
                </a:r>
              </a:p>
            </p:txBody>
          </p:sp>
        </mc:Choice>
        <mc:Fallback xmlns="">
          <p:sp>
            <p:nvSpPr>
              <p:cNvPr id="3" name="文本框 2">
                <a:extLst>
                  <a:ext uri="{FF2B5EF4-FFF2-40B4-BE49-F238E27FC236}">
                    <a16:creationId xmlns:a16="http://schemas.microsoft.com/office/drawing/2014/main" id="{17BBFEEF-90DC-FBEB-90E6-9F67BE86CD05}"/>
                  </a:ext>
                </a:extLst>
              </p:cNvPr>
              <p:cNvSpPr txBox="1">
                <a:spLocks noRot="1" noChangeAspect="1" noMove="1" noResize="1" noEditPoints="1" noAdjustHandles="1" noChangeArrowheads="1" noChangeShapeType="1" noTextEdit="1"/>
              </p:cNvSpPr>
              <p:nvPr/>
            </p:nvSpPr>
            <p:spPr>
              <a:xfrm>
                <a:off x="992220" y="1328425"/>
                <a:ext cx="10505873" cy="4201150"/>
              </a:xfrm>
              <a:prstGeom prst="rect">
                <a:avLst/>
              </a:prstGeom>
              <a:blipFill>
                <a:blip r:embed="rId2"/>
                <a:stretch>
                  <a:fillRect l="-1509" t="-1887" r="-871" b="-246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966864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4D35ED4-4647-3C00-40F1-7DA694D6E363}"/>
              </a:ext>
            </a:extLst>
          </p:cNvPr>
          <p:cNvSpPr txBox="1"/>
          <p:nvPr/>
        </p:nvSpPr>
        <p:spPr>
          <a:xfrm>
            <a:off x="840000" y="797510"/>
            <a:ext cx="10512000" cy="5262979"/>
          </a:xfrm>
          <a:prstGeom prst="rect">
            <a:avLst/>
          </a:prstGeom>
          <a:noFill/>
        </p:spPr>
        <p:txBody>
          <a:bodyPr wrap="square" rtlCol="0">
            <a:spAutoFit/>
          </a:bodyPr>
          <a:lstStyle/>
          <a:p>
            <a:pPr indent="576000" algn="just"/>
            <a:r>
              <a:rPr lang="en-US" altLang="zh-CN" sz="2400" dirty="0">
                <a:latin typeface="+mn-ea"/>
              </a:rPr>
              <a:t>CNC</a:t>
            </a:r>
            <a:r>
              <a:rPr lang="zh-CN" altLang="en-US" sz="2400" dirty="0">
                <a:latin typeface="+mn-ea"/>
              </a:rPr>
              <a:t>装置和机床输入</a:t>
            </a:r>
            <a:r>
              <a:rPr lang="en-US" altLang="zh-CN" sz="2400" dirty="0">
                <a:latin typeface="+mn-ea"/>
              </a:rPr>
              <a:t>/</a:t>
            </a:r>
            <a:r>
              <a:rPr lang="zh-CN" altLang="en-US" sz="2400" dirty="0">
                <a:latin typeface="+mn-ea"/>
              </a:rPr>
              <a:t>输出信号的处理包括以下几个。</a:t>
            </a:r>
            <a:endParaRPr lang="en-US" altLang="zh-CN" sz="2400" dirty="0">
              <a:latin typeface="+mn-ea"/>
            </a:endParaRPr>
          </a:p>
          <a:p>
            <a:pPr indent="576000" algn="just"/>
            <a:r>
              <a:rPr lang="en-US" altLang="zh-CN" sz="2400" b="1" dirty="0">
                <a:latin typeface="+mn-ea"/>
              </a:rPr>
              <a:t>1.CNC</a:t>
            </a:r>
            <a:r>
              <a:rPr lang="zh-CN" altLang="en-US" sz="2400" b="1" dirty="0">
                <a:latin typeface="+mn-ea"/>
              </a:rPr>
              <a:t>装置的输出信号</a:t>
            </a:r>
            <a:r>
              <a:rPr lang="en-US" altLang="zh-CN" sz="2400" b="1" dirty="0">
                <a:latin typeface="+mn-ea"/>
              </a:rPr>
              <a:t>——</a:t>
            </a:r>
            <a:r>
              <a:rPr lang="zh-CN" altLang="en-US" sz="2400" b="1" dirty="0">
                <a:latin typeface="+mn-ea"/>
              </a:rPr>
              <a:t>机床</a:t>
            </a:r>
            <a:endParaRPr lang="en-US" altLang="zh-CN" sz="2400" b="1" dirty="0">
              <a:latin typeface="+mn-ea"/>
            </a:endParaRPr>
          </a:p>
          <a:p>
            <a:pPr indent="576000" algn="just"/>
            <a:r>
              <a:rPr lang="en-US" altLang="zh-CN" sz="2400" dirty="0">
                <a:latin typeface="+mn-ea"/>
              </a:rPr>
              <a:t>CNC</a:t>
            </a:r>
            <a:r>
              <a:rPr lang="zh-CN" altLang="en-US" sz="2400" dirty="0">
                <a:latin typeface="+mn-ea"/>
              </a:rPr>
              <a:t>装置的输出数据经过</a:t>
            </a:r>
            <a:r>
              <a:rPr lang="en-US" altLang="zh-CN" sz="2400" dirty="0">
                <a:latin typeface="+mn-ea"/>
              </a:rPr>
              <a:t>PLC</a:t>
            </a:r>
            <a:r>
              <a:rPr lang="zh-CN" altLang="en-US" sz="2400" dirty="0">
                <a:latin typeface="+mn-ea"/>
              </a:rPr>
              <a:t>逻辑处理，通过输入</a:t>
            </a:r>
            <a:r>
              <a:rPr lang="en-US" altLang="zh-CN" sz="2400" dirty="0">
                <a:latin typeface="+mn-ea"/>
              </a:rPr>
              <a:t>/</a:t>
            </a:r>
            <a:r>
              <a:rPr lang="zh-CN" altLang="en-US" sz="2400" dirty="0">
                <a:latin typeface="+mn-ea"/>
              </a:rPr>
              <a:t>输出接口传送到机床侧 </a:t>
            </a:r>
            <a:r>
              <a:rPr lang="en-US" altLang="zh-CN" sz="2400" dirty="0">
                <a:latin typeface="+mn-ea"/>
              </a:rPr>
              <a:t>(</a:t>
            </a:r>
            <a:r>
              <a:rPr lang="zh-CN" altLang="en-US" sz="2400" dirty="0">
                <a:latin typeface="+mn-ea"/>
              </a:rPr>
              <a:t>如</a:t>
            </a:r>
            <a:r>
              <a:rPr lang="en-US" altLang="zh-CN" sz="2400" dirty="0">
                <a:latin typeface="+mn-ea"/>
              </a:rPr>
              <a:t>NC</a:t>
            </a:r>
            <a:r>
              <a:rPr lang="zh-CN" altLang="en-US" sz="2400" dirty="0">
                <a:latin typeface="+mn-ea"/>
              </a:rPr>
              <a:t>给机床的信息主要是</a:t>
            </a:r>
            <a:r>
              <a:rPr lang="en-US" altLang="zh-CN" sz="2400" dirty="0">
                <a:latin typeface="+mn-ea"/>
              </a:rPr>
              <a:t>M</a:t>
            </a:r>
            <a:r>
              <a:rPr lang="zh-CN" altLang="en-US" sz="2400" dirty="0">
                <a:latin typeface="+mn-ea"/>
              </a:rPr>
              <a:t>、</a:t>
            </a:r>
            <a:r>
              <a:rPr lang="en-US" altLang="zh-CN" sz="2400" dirty="0">
                <a:latin typeface="+mn-ea"/>
              </a:rPr>
              <a:t>S</a:t>
            </a:r>
            <a:r>
              <a:rPr lang="zh-CN" altLang="en-US" sz="2400" dirty="0">
                <a:latin typeface="+mn-ea"/>
              </a:rPr>
              <a:t>、</a:t>
            </a:r>
            <a:r>
              <a:rPr lang="en-US" altLang="zh-CN" sz="2400" dirty="0">
                <a:latin typeface="+mn-ea"/>
              </a:rPr>
              <a:t>T</a:t>
            </a:r>
            <a:r>
              <a:rPr lang="zh-CN" altLang="en-US" sz="2400" dirty="0">
                <a:latin typeface="+mn-ea"/>
              </a:rPr>
              <a:t>等辅助功能代码</a:t>
            </a:r>
            <a:r>
              <a:rPr lang="en-US" altLang="zh-CN" sz="2400" dirty="0">
                <a:latin typeface="+mn-ea"/>
              </a:rPr>
              <a:t>)</a:t>
            </a:r>
            <a:r>
              <a:rPr lang="zh-CN" altLang="en-US" sz="2400" dirty="0">
                <a:latin typeface="+mn-ea"/>
              </a:rPr>
              <a:t>。</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a:t>
            </a:r>
            <a:r>
              <a:rPr lang="en-US" altLang="zh-CN" sz="2400" dirty="0">
                <a:latin typeface="+mn-ea"/>
              </a:rPr>
              <a:t>S</a:t>
            </a:r>
            <a:r>
              <a:rPr lang="zh-CN" altLang="en-US" sz="2400" dirty="0">
                <a:latin typeface="+mn-ea"/>
              </a:rPr>
              <a:t>功能处理主轴转速可以用</a:t>
            </a:r>
            <a:r>
              <a:rPr lang="en-US" altLang="zh-CN" sz="2400" dirty="0">
                <a:latin typeface="+mn-ea"/>
              </a:rPr>
              <a:t>S2</a:t>
            </a:r>
            <a:r>
              <a:rPr lang="zh-CN" altLang="en-US" sz="2400" dirty="0">
                <a:latin typeface="+mn-ea"/>
              </a:rPr>
              <a:t>位代码或</a:t>
            </a:r>
            <a:r>
              <a:rPr lang="en-US" altLang="zh-CN" sz="2400" dirty="0">
                <a:latin typeface="+mn-ea"/>
              </a:rPr>
              <a:t>S4</a:t>
            </a:r>
            <a:r>
              <a:rPr lang="zh-CN" altLang="en-US" sz="2400" dirty="0">
                <a:latin typeface="+mn-ea"/>
              </a:rPr>
              <a:t>位代码直接指定。</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 </a:t>
            </a:r>
            <a:r>
              <a:rPr lang="en-US" altLang="zh-CN" sz="2400" dirty="0">
                <a:latin typeface="+mn-ea"/>
              </a:rPr>
              <a:t>T</a:t>
            </a:r>
            <a:r>
              <a:rPr lang="zh-CN" altLang="en-US" sz="2400" dirty="0">
                <a:latin typeface="+mn-ea"/>
              </a:rPr>
              <a:t>功能处理数控机床通过</a:t>
            </a:r>
            <a:r>
              <a:rPr lang="en-US" altLang="zh-CN" sz="2400" dirty="0">
                <a:latin typeface="+mn-ea"/>
              </a:rPr>
              <a:t>PLC</a:t>
            </a:r>
            <a:r>
              <a:rPr lang="zh-CN" altLang="en-US" sz="2400" dirty="0">
                <a:latin typeface="+mn-ea"/>
              </a:rPr>
              <a:t>可管理刀库，特别是为加工中心的自动换刀 带来了很大的方便。</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 </a:t>
            </a:r>
            <a:r>
              <a:rPr lang="en-US" altLang="zh-CN" sz="2400" dirty="0">
                <a:latin typeface="+mn-ea"/>
              </a:rPr>
              <a:t>M</a:t>
            </a:r>
            <a:r>
              <a:rPr lang="zh-CN" altLang="en-US" sz="2400" dirty="0">
                <a:latin typeface="+mn-ea"/>
              </a:rPr>
              <a:t>功能处理是辅助功能。</a:t>
            </a:r>
            <a:endParaRPr lang="en-US" altLang="zh-CN" sz="2400" dirty="0">
              <a:latin typeface="+mn-ea"/>
            </a:endParaRPr>
          </a:p>
          <a:p>
            <a:pPr indent="576000" algn="just"/>
            <a:r>
              <a:rPr lang="en-US" altLang="zh-CN" sz="2400" dirty="0">
                <a:latin typeface="+mn-ea"/>
              </a:rPr>
              <a:t>PLC</a:t>
            </a:r>
            <a:r>
              <a:rPr lang="zh-CN" altLang="en-US" sz="2400" dirty="0">
                <a:latin typeface="+mn-ea"/>
              </a:rPr>
              <a:t>向机床侧传递的信号主要是控制机床的执行元件执行信号。</a:t>
            </a:r>
            <a:endParaRPr lang="en-US" altLang="zh-CN" sz="2400" dirty="0">
              <a:latin typeface="+mn-ea"/>
            </a:endParaRPr>
          </a:p>
          <a:p>
            <a:pPr indent="576000" algn="just"/>
            <a:r>
              <a:rPr lang="en-US" altLang="zh-CN" sz="2400" b="1" dirty="0">
                <a:latin typeface="+mn-ea"/>
              </a:rPr>
              <a:t>2. </a:t>
            </a:r>
            <a:r>
              <a:rPr lang="zh-CN" altLang="en-US" sz="2400" b="1" dirty="0">
                <a:latin typeface="+mn-ea"/>
              </a:rPr>
              <a:t>机床</a:t>
            </a:r>
            <a:r>
              <a:rPr lang="en-US" altLang="zh-CN" sz="2400" b="1" dirty="0">
                <a:latin typeface="+mn-ea"/>
              </a:rPr>
              <a:t>——CNC</a:t>
            </a:r>
            <a:r>
              <a:rPr lang="zh-CN" altLang="en-US" sz="2400" b="1" dirty="0">
                <a:latin typeface="+mn-ea"/>
              </a:rPr>
              <a:t>装置</a:t>
            </a:r>
            <a:endParaRPr lang="en-US" altLang="zh-CN" sz="2400" b="1" dirty="0">
              <a:latin typeface="+mn-ea"/>
            </a:endParaRPr>
          </a:p>
          <a:p>
            <a:pPr indent="576000" algn="just"/>
            <a:r>
              <a:rPr lang="zh-CN" altLang="en-US" sz="2400" dirty="0">
                <a:latin typeface="+mn-ea"/>
              </a:rPr>
              <a:t>从机床侧输入的开关量经过</a:t>
            </a:r>
            <a:r>
              <a:rPr lang="en-US" altLang="zh-CN" sz="2400" dirty="0">
                <a:latin typeface="+mn-ea"/>
              </a:rPr>
              <a:t>PLC</a:t>
            </a:r>
            <a:r>
              <a:rPr lang="zh-CN" altLang="en-US" sz="2400" dirty="0">
                <a:latin typeface="+mn-ea"/>
              </a:rPr>
              <a:t>逻辑处理传送到</a:t>
            </a:r>
            <a:r>
              <a:rPr lang="en-US" altLang="zh-CN" sz="2400" dirty="0">
                <a:latin typeface="+mn-ea"/>
              </a:rPr>
              <a:t>CNC</a:t>
            </a:r>
            <a:r>
              <a:rPr lang="zh-CN" altLang="en-US" sz="2400" dirty="0">
                <a:latin typeface="+mn-ea"/>
              </a:rPr>
              <a:t>装置中。</a:t>
            </a:r>
            <a:endParaRPr lang="en-US" altLang="zh-CN" sz="2400" dirty="0">
              <a:latin typeface="+mn-ea"/>
            </a:endParaRPr>
          </a:p>
          <a:p>
            <a:pPr indent="576000" algn="just"/>
            <a:r>
              <a:rPr lang="en-US" altLang="zh-CN" sz="2400" dirty="0">
                <a:latin typeface="+mn-ea"/>
              </a:rPr>
              <a:t>PLC</a:t>
            </a:r>
            <a:r>
              <a:rPr lang="zh-CN" altLang="en-US" sz="2400" dirty="0">
                <a:latin typeface="+mn-ea"/>
              </a:rPr>
              <a:t>传送给</a:t>
            </a:r>
            <a:r>
              <a:rPr lang="en-US" altLang="zh-CN" sz="2400" dirty="0">
                <a:latin typeface="+mn-ea"/>
              </a:rPr>
              <a:t>CNC</a:t>
            </a:r>
            <a:r>
              <a:rPr lang="zh-CN" altLang="en-US" sz="2400" dirty="0">
                <a:latin typeface="+mn-ea"/>
              </a:rPr>
              <a:t>的信号主要有机床各坐标基准点信号及</a:t>
            </a:r>
            <a:r>
              <a:rPr lang="en-US" altLang="zh-CN" sz="2400" dirty="0">
                <a:latin typeface="+mn-ea"/>
              </a:rPr>
              <a:t>M</a:t>
            </a:r>
            <a:r>
              <a:rPr lang="zh-CN" altLang="en-US" sz="2400" dirty="0">
                <a:latin typeface="+mn-ea"/>
              </a:rPr>
              <a:t>、</a:t>
            </a:r>
            <a:r>
              <a:rPr lang="en-US" altLang="zh-CN" sz="2400" dirty="0">
                <a:latin typeface="+mn-ea"/>
              </a:rPr>
              <a:t>S</a:t>
            </a:r>
            <a:r>
              <a:rPr lang="zh-CN" altLang="en-US" sz="2400" dirty="0">
                <a:latin typeface="+mn-ea"/>
              </a:rPr>
              <a:t>、</a:t>
            </a:r>
            <a:r>
              <a:rPr lang="en-US" altLang="zh-CN" sz="2400" dirty="0">
                <a:latin typeface="+mn-ea"/>
              </a:rPr>
              <a:t>T</a:t>
            </a:r>
            <a:r>
              <a:rPr lang="zh-CN" altLang="en-US" sz="2400" dirty="0">
                <a:latin typeface="+mn-ea"/>
              </a:rPr>
              <a:t>功能的应答信号等。</a:t>
            </a:r>
            <a:endParaRPr lang="en-US" altLang="zh-CN" sz="2400" dirty="0">
              <a:latin typeface="+mn-ea"/>
            </a:endParaRPr>
          </a:p>
          <a:p>
            <a:pPr indent="576000" algn="just"/>
            <a:r>
              <a:rPr lang="zh-CN" altLang="en-US" sz="2400" dirty="0">
                <a:latin typeface="+mn-ea"/>
              </a:rPr>
              <a:t>机床传送给</a:t>
            </a:r>
            <a:r>
              <a:rPr lang="en-US" altLang="zh-CN" sz="2400" dirty="0">
                <a:latin typeface="+mn-ea"/>
              </a:rPr>
              <a:t>PLC</a:t>
            </a:r>
            <a:r>
              <a:rPr lang="zh-CN" altLang="en-US" sz="2400" dirty="0">
                <a:latin typeface="+mn-ea"/>
              </a:rPr>
              <a:t>的信息主要有机床操作面板上各开关、按钮等信息。</a:t>
            </a:r>
            <a:endParaRPr lang="en-US" altLang="zh-CN" sz="2400" dirty="0">
              <a:latin typeface="+mn-ea"/>
            </a:endParaRPr>
          </a:p>
        </p:txBody>
      </p:sp>
    </p:spTree>
    <p:extLst>
      <p:ext uri="{BB962C8B-B14F-4D97-AF65-F5344CB8AC3E}">
        <p14:creationId xmlns:p14="http://schemas.microsoft.com/office/powerpoint/2010/main" val="3119634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E87E3C8-0108-9E46-EBCD-49C02F3D4CB5}"/>
              </a:ext>
            </a:extLst>
          </p:cNvPr>
          <p:cNvSpPr txBox="1"/>
          <p:nvPr/>
        </p:nvSpPr>
        <p:spPr>
          <a:xfrm>
            <a:off x="840000" y="912926"/>
            <a:ext cx="10512000" cy="5032147"/>
          </a:xfrm>
          <a:prstGeom prst="rect">
            <a:avLst/>
          </a:prstGeom>
          <a:noFill/>
        </p:spPr>
        <p:txBody>
          <a:bodyPr wrap="square" rtlCol="0">
            <a:spAutoFit/>
          </a:bodyPr>
          <a:lstStyle/>
          <a:p>
            <a:pPr indent="576000" algn="just">
              <a:spcAft>
                <a:spcPts val="600"/>
              </a:spcAft>
            </a:pPr>
            <a:r>
              <a:rPr lang="en-US" altLang="zh-CN" sz="2800" b="1" dirty="0">
                <a:latin typeface="+mj-ea"/>
                <a:ea typeface="+mj-ea"/>
              </a:rPr>
              <a:t>5.3.2    PLC</a:t>
            </a:r>
            <a:r>
              <a:rPr lang="zh-CN" altLang="en-US" sz="2800" b="1" dirty="0">
                <a:latin typeface="+mj-ea"/>
                <a:ea typeface="+mj-ea"/>
              </a:rPr>
              <a:t>与数控机床的关系</a:t>
            </a:r>
            <a:endParaRPr lang="en-US" altLang="zh-CN" sz="2800" b="1" dirty="0">
              <a:latin typeface="+mj-ea"/>
              <a:ea typeface="+mj-ea"/>
            </a:endParaRPr>
          </a:p>
          <a:p>
            <a:pPr indent="576000" algn="just"/>
            <a:r>
              <a:rPr lang="zh-CN" altLang="en-US" sz="2400" dirty="0">
                <a:latin typeface="+mn-ea"/>
              </a:rPr>
              <a:t>数控系统有两大部分，一部分是</a:t>
            </a:r>
            <a:r>
              <a:rPr lang="en-US" altLang="zh-CN" sz="2400" dirty="0">
                <a:latin typeface="+mn-ea"/>
              </a:rPr>
              <a:t>NC</a:t>
            </a:r>
            <a:r>
              <a:rPr lang="zh-CN" altLang="en-US" sz="2400" dirty="0">
                <a:latin typeface="+mn-ea"/>
              </a:rPr>
              <a:t>，另一部分是</a:t>
            </a:r>
            <a:r>
              <a:rPr lang="en-US" altLang="zh-CN" sz="2400" dirty="0">
                <a:latin typeface="+mn-ea"/>
              </a:rPr>
              <a:t>PLC</a:t>
            </a:r>
            <a:r>
              <a:rPr lang="zh-CN" altLang="en-US" sz="2400" dirty="0">
                <a:latin typeface="+mn-ea"/>
              </a:rPr>
              <a:t>，这两者在数控机床的作用范围是不相同的。</a:t>
            </a:r>
            <a:endParaRPr lang="en-US" altLang="zh-CN" sz="2400" dirty="0">
              <a:latin typeface="+mn-ea"/>
            </a:endParaRPr>
          </a:p>
          <a:p>
            <a:pPr indent="576000" algn="just"/>
            <a:r>
              <a:rPr lang="zh-CN" altLang="en-US" sz="2400" dirty="0">
                <a:latin typeface="+mn-ea"/>
              </a:rPr>
              <a:t>可以按以下方式来划分</a:t>
            </a:r>
            <a:r>
              <a:rPr lang="en-US" altLang="zh-CN" sz="2400" dirty="0">
                <a:latin typeface="+mn-ea"/>
              </a:rPr>
              <a:t>NC</a:t>
            </a:r>
            <a:r>
              <a:rPr lang="zh-CN" altLang="en-US" sz="2400" dirty="0">
                <a:latin typeface="+mn-ea"/>
              </a:rPr>
              <a:t>和</a:t>
            </a:r>
            <a:r>
              <a:rPr lang="en-US" altLang="zh-CN" sz="2400" dirty="0">
                <a:latin typeface="+mn-ea"/>
              </a:rPr>
              <a:t>PLC</a:t>
            </a:r>
            <a:r>
              <a:rPr lang="zh-CN" altLang="en-US" sz="2400" dirty="0">
                <a:latin typeface="+mn-ea"/>
              </a:rPr>
              <a:t>的作用范围。</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）实现刀具相对于工件各坐标轴几何运动规律的数字控制。这个任务由</a:t>
            </a:r>
            <a:r>
              <a:rPr lang="en-US" altLang="zh-CN" sz="2400" dirty="0">
                <a:latin typeface="+mn-ea"/>
              </a:rPr>
              <a:t>NC</a:t>
            </a:r>
            <a:r>
              <a:rPr lang="zh-CN" altLang="en-US" sz="2400" dirty="0">
                <a:latin typeface="+mn-ea"/>
              </a:rPr>
              <a:t>完成。 （</a:t>
            </a:r>
            <a:r>
              <a:rPr lang="en-US" altLang="zh-CN" sz="2400" dirty="0">
                <a:latin typeface="+mn-ea"/>
              </a:rPr>
              <a:t>2</a:t>
            </a:r>
            <a:r>
              <a:rPr lang="zh-CN" altLang="en-US" sz="2400" dirty="0">
                <a:latin typeface="+mn-ea"/>
              </a:rPr>
              <a:t>）机床辅助设备的控制由</a:t>
            </a:r>
            <a:r>
              <a:rPr lang="en-US" altLang="zh-CN" sz="2400" dirty="0">
                <a:latin typeface="+mn-ea"/>
              </a:rPr>
              <a:t>PLC</a:t>
            </a:r>
            <a:r>
              <a:rPr lang="zh-CN" altLang="en-US" sz="2400" dirty="0">
                <a:latin typeface="+mn-ea"/>
              </a:rPr>
              <a:t>完成。</a:t>
            </a:r>
            <a:endParaRPr lang="en-US" altLang="zh-CN" sz="2400" dirty="0">
              <a:latin typeface="+mn-ea"/>
            </a:endParaRPr>
          </a:p>
          <a:p>
            <a:pPr indent="576000" algn="just"/>
            <a:r>
              <a:rPr lang="zh-CN" altLang="en-US" sz="2400" dirty="0">
                <a:latin typeface="+mn-ea"/>
              </a:rPr>
              <a:t>在数控机床中这两种控制任务是密不可分的，它们按照上面的原则进行了分工，同时也按照一定的方式进行连接。</a:t>
            </a:r>
            <a:endParaRPr lang="en-US" altLang="zh-CN" sz="2400" dirty="0">
              <a:latin typeface="+mn-ea"/>
            </a:endParaRPr>
          </a:p>
          <a:p>
            <a:pPr indent="576000" algn="just"/>
            <a:r>
              <a:rPr lang="en-US" altLang="zh-CN" sz="2400" dirty="0">
                <a:latin typeface="+mn-ea"/>
              </a:rPr>
              <a:t>NC</a:t>
            </a:r>
            <a:r>
              <a:rPr lang="zh-CN" altLang="en-US" sz="2400" dirty="0">
                <a:latin typeface="+mn-ea"/>
              </a:rPr>
              <a:t>和</a:t>
            </a:r>
            <a:r>
              <a:rPr lang="en-US" altLang="zh-CN" sz="2400" dirty="0">
                <a:latin typeface="+mn-ea"/>
              </a:rPr>
              <a:t>PLC</a:t>
            </a:r>
            <a:r>
              <a:rPr lang="zh-CN" altLang="en-US" sz="2400" dirty="0">
                <a:latin typeface="+mn-ea"/>
              </a:rPr>
              <a:t>的接口方式，接口分为４种类型。</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）与驱动命令有关的连接电路。</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）数控装置与测量系统和测量传感器间的连接电路。</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）电源及保护电路。</a:t>
            </a:r>
            <a:endParaRPr lang="en-US" altLang="zh-CN" sz="2400" dirty="0">
              <a:latin typeface="+mn-ea"/>
            </a:endParaRPr>
          </a:p>
          <a:p>
            <a:pPr indent="576000" algn="just"/>
            <a:r>
              <a:rPr lang="zh-CN" altLang="en-US" sz="2400" dirty="0">
                <a:latin typeface="+mn-ea"/>
              </a:rPr>
              <a:t>（</a:t>
            </a:r>
            <a:r>
              <a:rPr lang="en-US" altLang="zh-CN" sz="2400" dirty="0">
                <a:latin typeface="+mn-ea"/>
              </a:rPr>
              <a:t>4</a:t>
            </a:r>
            <a:r>
              <a:rPr lang="zh-CN" altLang="en-US" sz="2400" dirty="0">
                <a:latin typeface="+mn-ea"/>
              </a:rPr>
              <a:t>）通断信号及代码信号连接电路。</a:t>
            </a:r>
          </a:p>
        </p:txBody>
      </p:sp>
    </p:spTree>
    <p:extLst>
      <p:ext uri="{BB962C8B-B14F-4D97-AF65-F5344CB8AC3E}">
        <p14:creationId xmlns:p14="http://schemas.microsoft.com/office/powerpoint/2010/main" val="1320867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A022A94-44C6-DAAA-DDD1-6FC2CC9A1979}"/>
              </a:ext>
            </a:extLst>
          </p:cNvPr>
          <p:cNvSpPr txBox="1"/>
          <p:nvPr/>
        </p:nvSpPr>
        <p:spPr>
          <a:xfrm>
            <a:off x="840000" y="582067"/>
            <a:ext cx="10512000" cy="5693866"/>
          </a:xfrm>
          <a:prstGeom prst="rect">
            <a:avLst/>
          </a:prstGeom>
          <a:noFill/>
        </p:spPr>
        <p:txBody>
          <a:bodyPr wrap="square" rtlCol="0">
            <a:spAutoFit/>
          </a:bodyPr>
          <a:lstStyle/>
          <a:p>
            <a:pPr indent="576000" algn="just">
              <a:spcAft>
                <a:spcPts val="600"/>
              </a:spcAft>
            </a:pPr>
            <a:r>
              <a:rPr lang="en-US" altLang="zh-CN" sz="2800" b="1" dirty="0">
                <a:latin typeface="+mn-ea"/>
              </a:rPr>
              <a:t>5.3.3    PLC</a:t>
            </a:r>
            <a:r>
              <a:rPr lang="zh-CN" altLang="en-US" sz="2800" b="1" dirty="0">
                <a:latin typeface="+mn-ea"/>
              </a:rPr>
              <a:t>在数控机床中的应用</a:t>
            </a:r>
            <a:endParaRPr lang="en-US" altLang="zh-CN" sz="2800" b="1" dirty="0">
              <a:latin typeface="+mn-ea"/>
            </a:endParaRPr>
          </a:p>
          <a:p>
            <a:pPr indent="576000" algn="just">
              <a:spcAft>
                <a:spcPts val="600"/>
              </a:spcAft>
            </a:pPr>
            <a:r>
              <a:rPr lang="en-US" altLang="zh-CN" sz="2200" b="1" dirty="0">
                <a:latin typeface="+mn-ea"/>
              </a:rPr>
              <a:t>1.PLC</a:t>
            </a:r>
            <a:r>
              <a:rPr lang="zh-CN" altLang="en-US" sz="2200" b="1" dirty="0">
                <a:latin typeface="+mn-ea"/>
              </a:rPr>
              <a:t>在数控机床中的应用形式</a:t>
            </a:r>
            <a:endParaRPr lang="en-US" altLang="zh-CN" sz="2200" b="1" dirty="0">
              <a:latin typeface="+mn-ea"/>
            </a:endParaRPr>
          </a:p>
          <a:p>
            <a:pPr indent="576000" algn="just"/>
            <a:r>
              <a:rPr lang="zh-CN" altLang="en-US" sz="2000" dirty="0">
                <a:latin typeface="+mn-ea"/>
              </a:rPr>
              <a:t>数控机床中所用的</a:t>
            </a:r>
            <a:r>
              <a:rPr lang="en-US" altLang="zh-CN" sz="2000" dirty="0">
                <a:latin typeface="+mn-ea"/>
              </a:rPr>
              <a:t>PLC</a:t>
            </a:r>
            <a:r>
              <a:rPr lang="zh-CN" altLang="en-US" sz="2000" dirty="0">
                <a:latin typeface="+mn-ea"/>
              </a:rPr>
              <a:t>可分为两类</a:t>
            </a:r>
            <a:r>
              <a:rPr lang="en-US" altLang="zh-CN" sz="2000" dirty="0">
                <a:latin typeface="+mn-ea"/>
              </a:rPr>
              <a:t>: </a:t>
            </a:r>
            <a:r>
              <a:rPr lang="zh-CN" altLang="en-US" sz="2000" dirty="0">
                <a:latin typeface="+mn-ea"/>
              </a:rPr>
              <a:t>一类是专为实现数控机床顺序控制而设计制造的内装型（</a:t>
            </a:r>
            <a:r>
              <a:rPr lang="en-US" altLang="zh-CN" sz="2000" dirty="0">
                <a:latin typeface="+mn-ea"/>
              </a:rPr>
              <a:t>Built-In  Type</a:t>
            </a:r>
            <a:r>
              <a:rPr lang="zh-CN" altLang="en-US" sz="2000" dirty="0">
                <a:latin typeface="+mn-ea"/>
              </a:rPr>
              <a:t>）</a:t>
            </a:r>
            <a:r>
              <a:rPr lang="en-US" altLang="zh-CN" sz="2000" dirty="0">
                <a:latin typeface="+mn-ea"/>
              </a:rPr>
              <a:t>PLC</a:t>
            </a:r>
            <a:r>
              <a:rPr lang="zh-CN" altLang="en-US" sz="2000" dirty="0">
                <a:latin typeface="+mn-ea"/>
              </a:rPr>
              <a:t>，另一类是那些输入</a:t>
            </a:r>
            <a:r>
              <a:rPr lang="en-US" altLang="zh-CN" sz="2000" dirty="0">
                <a:latin typeface="+mn-ea"/>
              </a:rPr>
              <a:t>/</a:t>
            </a:r>
            <a:r>
              <a:rPr lang="zh-CN" altLang="en-US" sz="2000" dirty="0">
                <a:latin typeface="+mn-ea"/>
              </a:rPr>
              <a:t>输出技术规范，输入</a:t>
            </a:r>
            <a:r>
              <a:rPr lang="en-US" altLang="zh-CN" sz="2000" dirty="0">
                <a:latin typeface="+mn-ea"/>
              </a:rPr>
              <a:t>/</a:t>
            </a:r>
            <a:r>
              <a:rPr lang="zh-CN" altLang="en-US" sz="2000" dirty="0">
                <a:latin typeface="+mn-ea"/>
              </a:rPr>
              <a:t>输 出点数、程序存储容量及运算和控制功能等均能满足数控机床控制要求的独立型（</a:t>
            </a:r>
            <a:r>
              <a:rPr lang="en-US" altLang="zh-CN" sz="2000" dirty="0">
                <a:latin typeface="+mn-ea"/>
              </a:rPr>
              <a:t>Stand-Alone Type</a:t>
            </a:r>
            <a:r>
              <a:rPr lang="zh-CN" altLang="en-US" sz="2000" dirty="0">
                <a:latin typeface="+mn-ea"/>
              </a:rPr>
              <a:t>）</a:t>
            </a:r>
            <a:r>
              <a:rPr lang="en-US" altLang="zh-CN" sz="2000" dirty="0">
                <a:latin typeface="+mn-ea"/>
              </a:rPr>
              <a:t>PLC</a:t>
            </a:r>
            <a:r>
              <a:rPr lang="zh-CN" altLang="en-US" sz="2000" dirty="0">
                <a:latin typeface="+mn-ea"/>
              </a:rPr>
              <a:t>。</a:t>
            </a:r>
            <a:endParaRPr lang="en-US" altLang="zh-CN" sz="2000" dirty="0">
              <a:latin typeface="+mn-ea"/>
            </a:endParaRPr>
          </a:p>
          <a:p>
            <a:pPr indent="576000" algn="just"/>
            <a:r>
              <a:rPr lang="zh-CN" altLang="en-US" sz="2000" b="1" dirty="0">
                <a:latin typeface="+mn-ea"/>
              </a:rPr>
              <a:t>（</a:t>
            </a:r>
            <a:r>
              <a:rPr lang="en-US" altLang="zh-CN" sz="2000" b="1" dirty="0">
                <a:latin typeface="+mn-ea"/>
              </a:rPr>
              <a:t>1</a:t>
            </a:r>
            <a:r>
              <a:rPr lang="zh-CN" altLang="en-US" sz="2000" b="1" dirty="0">
                <a:latin typeface="+mn-ea"/>
              </a:rPr>
              <a:t>）内装型</a:t>
            </a:r>
            <a:r>
              <a:rPr lang="en-US" altLang="zh-CN" sz="2000" b="1" dirty="0">
                <a:latin typeface="+mn-ea"/>
              </a:rPr>
              <a:t>PLC</a:t>
            </a:r>
            <a:r>
              <a:rPr lang="zh-CN" altLang="en-US" sz="2000" b="1" dirty="0">
                <a:latin typeface="+mn-ea"/>
              </a:rPr>
              <a:t>。</a:t>
            </a:r>
            <a:r>
              <a:rPr lang="zh-CN" altLang="en-US" sz="2000" dirty="0">
                <a:latin typeface="+mn-ea"/>
              </a:rPr>
              <a:t>内装型</a:t>
            </a:r>
            <a:r>
              <a:rPr lang="en-US" altLang="zh-CN" sz="2000" dirty="0">
                <a:latin typeface="+mn-ea"/>
              </a:rPr>
              <a:t>PLC</a:t>
            </a:r>
            <a:r>
              <a:rPr lang="zh-CN" altLang="en-US" sz="2000" dirty="0">
                <a:latin typeface="+mn-ea"/>
              </a:rPr>
              <a:t>从属于</a:t>
            </a:r>
            <a:r>
              <a:rPr lang="en-US" altLang="zh-CN" sz="2000" dirty="0">
                <a:latin typeface="+mn-ea"/>
              </a:rPr>
              <a:t>CNC</a:t>
            </a:r>
            <a:r>
              <a:rPr lang="zh-CN" altLang="en-US" sz="2000" dirty="0">
                <a:latin typeface="+mn-ea"/>
              </a:rPr>
              <a:t>装置。</a:t>
            </a:r>
            <a:r>
              <a:rPr lang="en-US" altLang="zh-CN" sz="2000" dirty="0">
                <a:latin typeface="+mn-ea"/>
              </a:rPr>
              <a:t>PLC</a:t>
            </a:r>
            <a:r>
              <a:rPr lang="zh-CN" altLang="en-US" sz="2000" dirty="0">
                <a:latin typeface="+mn-ea"/>
              </a:rPr>
              <a:t>与</a:t>
            </a:r>
            <a:r>
              <a:rPr lang="en-US" altLang="zh-CN" sz="2000" dirty="0">
                <a:latin typeface="+mn-ea"/>
              </a:rPr>
              <a:t>NC</a:t>
            </a:r>
            <a:r>
              <a:rPr lang="zh-CN" altLang="en-US" sz="2000" dirty="0">
                <a:latin typeface="+mn-ea"/>
              </a:rPr>
              <a:t>之间信号传送至</a:t>
            </a:r>
            <a:r>
              <a:rPr lang="en-US" altLang="zh-CN" sz="2000" dirty="0">
                <a:latin typeface="+mn-ea"/>
              </a:rPr>
              <a:t>CNC</a:t>
            </a:r>
            <a:r>
              <a:rPr lang="zh-CN" altLang="en-US" sz="2000" dirty="0">
                <a:latin typeface="+mn-ea"/>
              </a:rPr>
              <a:t>装置内部就可完成，而</a:t>
            </a:r>
            <a:r>
              <a:rPr lang="en-US" altLang="zh-CN" sz="2000" dirty="0">
                <a:latin typeface="+mn-ea"/>
              </a:rPr>
              <a:t>PLC</a:t>
            </a:r>
            <a:r>
              <a:rPr lang="zh-CN" altLang="en-US" sz="2000" dirty="0">
                <a:latin typeface="+mn-ea"/>
              </a:rPr>
              <a:t>与机床侧的信息传送则要通过输入</a:t>
            </a:r>
            <a:r>
              <a:rPr lang="en-US" altLang="zh-CN" sz="2000" dirty="0">
                <a:latin typeface="+mn-ea"/>
              </a:rPr>
              <a:t>/</a:t>
            </a:r>
            <a:r>
              <a:rPr lang="zh-CN" altLang="en-US" sz="2000" dirty="0">
                <a:latin typeface="+mn-ea"/>
              </a:rPr>
              <a:t>输出来完成。内装型</a:t>
            </a:r>
            <a:r>
              <a:rPr lang="en-US" altLang="zh-CN" sz="2000" dirty="0">
                <a:latin typeface="+mn-ea"/>
              </a:rPr>
              <a:t>PLC</a:t>
            </a:r>
            <a:r>
              <a:rPr lang="zh-CN" altLang="en-US" sz="2000" dirty="0">
                <a:latin typeface="+mn-ea"/>
              </a:rPr>
              <a:t>具有如下特点。</a:t>
            </a:r>
            <a:endParaRPr lang="en-US" altLang="zh-CN" sz="2000" dirty="0">
              <a:latin typeface="+mn-ea"/>
            </a:endParaRPr>
          </a:p>
          <a:p>
            <a:pPr indent="576000" algn="just"/>
            <a:r>
              <a:rPr lang="zh-CN" altLang="en-US" sz="2000" dirty="0">
                <a:latin typeface="+mn-ea"/>
              </a:rPr>
              <a:t>①内装型</a:t>
            </a:r>
            <a:r>
              <a:rPr lang="en-US" altLang="zh-CN" sz="2000" dirty="0">
                <a:latin typeface="+mn-ea"/>
              </a:rPr>
              <a:t>PLC</a:t>
            </a:r>
            <a:r>
              <a:rPr lang="zh-CN" altLang="en-US" sz="2000" dirty="0">
                <a:latin typeface="+mn-ea"/>
              </a:rPr>
              <a:t>实际上是作为</a:t>
            </a:r>
            <a:r>
              <a:rPr lang="en-US" altLang="zh-CN" sz="2000" dirty="0">
                <a:latin typeface="+mn-ea"/>
              </a:rPr>
              <a:t>CNC</a:t>
            </a:r>
            <a:r>
              <a:rPr lang="zh-CN" altLang="en-US" sz="2000" dirty="0">
                <a:latin typeface="+mn-ea"/>
              </a:rPr>
              <a:t>装置带有的</a:t>
            </a:r>
            <a:r>
              <a:rPr lang="en-US" altLang="zh-CN" sz="2000" dirty="0">
                <a:latin typeface="+mn-ea"/>
              </a:rPr>
              <a:t>PLC</a:t>
            </a:r>
            <a:r>
              <a:rPr lang="zh-CN" altLang="en-US" sz="2000" dirty="0">
                <a:latin typeface="+mn-ea"/>
              </a:rPr>
              <a:t>，一般作为一种基本功能提供给用户。</a:t>
            </a:r>
            <a:endParaRPr lang="en-US" altLang="zh-CN" sz="2000" dirty="0">
              <a:latin typeface="+mn-ea"/>
            </a:endParaRPr>
          </a:p>
          <a:p>
            <a:pPr indent="576000" algn="just"/>
            <a:r>
              <a:rPr lang="zh-CN" altLang="en-US" sz="2000" dirty="0">
                <a:latin typeface="+mn-ea"/>
              </a:rPr>
              <a:t>②内装型</a:t>
            </a:r>
            <a:r>
              <a:rPr lang="en-US" altLang="zh-CN" sz="2000" dirty="0">
                <a:latin typeface="+mn-ea"/>
              </a:rPr>
              <a:t>PLC</a:t>
            </a:r>
            <a:r>
              <a:rPr lang="zh-CN" altLang="en-US" sz="2000" dirty="0">
                <a:latin typeface="+mn-ea"/>
              </a:rPr>
              <a:t>的性能指标（如输入</a:t>
            </a:r>
            <a:r>
              <a:rPr lang="en-US" altLang="zh-CN" sz="2000" dirty="0">
                <a:latin typeface="+mn-ea"/>
              </a:rPr>
              <a:t>/</a:t>
            </a:r>
            <a:r>
              <a:rPr lang="zh-CN" altLang="en-US" sz="2000" dirty="0">
                <a:latin typeface="+mn-ea"/>
              </a:rPr>
              <a:t>输出点数、程序最大步数、每步执行时间、程序扫描周期、功能指令数目等），是根据所从属的</a:t>
            </a:r>
            <a:r>
              <a:rPr lang="en-US" altLang="zh-CN" sz="2000" dirty="0">
                <a:latin typeface="+mn-ea"/>
              </a:rPr>
              <a:t>CNC</a:t>
            </a:r>
            <a:r>
              <a:rPr lang="zh-CN" altLang="en-US" sz="2000" dirty="0">
                <a:latin typeface="+mn-ea"/>
              </a:rPr>
              <a:t>系统的规格、性能、适用机床的类型等确定的。</a:t>
            </a:r>
            <a:endParaRPr lang="en-US" altLang="zh-CN" sz="2000" dirty="0">
              <a:latin typeface="+mn-ea"/>
            </a:endParaRPr>
          </a:p>
          <a:p>
            <a:pPr indent="576000" algn="just"/>
            <a:r>
              <a:rPr lang="zh-CN" altLang="en-US" sz="2000" dirty="0">
                <a:latin typeface="+mn-ea"/>
              </a:rPr>
              <a:t>③在系统结构上，内装型</a:t>
            </a:r>
            <a:r>
              <a:rPr lang="en-US" altLang="zh-CN" sz="2000" dirty="0">
                <a:latin typeface="+mn-ea"/>
              </a:rPr>
              <a:t>PLC</a:t>
            </a:r>
            <a:r>
              <a:rPr lang="zh-CN" altLang="en-US" sz="2000" dirty="0">
                <a:latin typeface="+mn-ea"/>
              </a:rPr>
              <a:t>既可以与</a:t>
            </a:r>
            <a:r>
              <a:rPr lang="en-US" altLang="zh-CN" sz="2000" dirty="0">
                <a:latin typeface="+mn-ea"/>
              </a:rPr>
              <a:t>CNC</a:t>
            </a:r>
            <a:r>
              <a:rPr lang="zh-CN" altLang="en-US" sz="2000" dirty="0">
                <a:latin typeface="+mn-ea"/>
              </a:rPr>
              <a:t>共用一个</a:t>
            </a:r>
            <a:r>
              <a:rPr lang="en-US" altLang="zh-CN" sz="2000" dirty="0">
                <a:latin typeface="+mn-ea"/>
              </a:rPr>
              <a:t>CPU</a:t>
            </a:r>
            <a:r>
              <a:rPr lang="zh-CN" altLang="en-US" sz="2000" dirty="0">
                <a:latin typeface="+mn-ea"/>
              </a:rPr>
              <a:t>，也可以单独使用一个</a:t>
            </a:r>
            <a:r>
              <a:rPr lang="en-US" altLang="zh-CN" sz="2000" dirty="0">
                <a:latin typeface="+mn-ea"/>
              </a:rPr>
              <a:t>CPU</a:t>
            </a:r>
            <a:r>
              <a:rPr lang="zh-CN" altLang="en-US" sz="2000" dirty="0">
                <a:latin typeface="+mn-ea"/>
              </a:rPr>
              <a:t>。</a:t>
            </a:r>
            <a:endParaRPr lang="en-US" altLang="zh-CN" sz="2000" dirty="0">
              <a:latin typeface="+mn-ea"/>
            </a:endParaRPr>
          </a:p>
          <a:p>
            <a:pPr indent="576000" algn="just"/>
            <a:r>
              <a:rPr lang="zh-CN" altLang="en-US" sz="2000" dirty="0">
                <a:latin typeface="+mn-ea"/>
              </a:rPr>
              <a:t>④采用内装型</a:t>
            </a:r>
            <a:r>
              <a:rPr lang="en-US" altLang="zh-CN" sz="2000" dirty="0">
                <a:latin typeface="+mn-ea"/>
              </a:rPr>
              <a:t>PLC</a:t>
            </a:r>
            <a:r>
              <a:rPr lang="zh-CN" altLang="en-US" sz="2000" dirty="0">
                <a:latin typeface="+mn-ea"/>
              </a:rPr>
              <a:t>，扩大了</a:t>
            </a:r>
            <a:r>
              <a:rPr lang="en-US" altLang="zh-CN" sz="2000" dirty="0">
                <a:latin typeface="+mn-ea"/>
              </a:rPr>
              <a:t>CNC</a:t>
            </a:r>
            <a:r>
              <a:rPr lang="zh-CN" altLang="en-US" sz="2000" dirty="0">
                <a:latin typeface="+mn-ea"/>
              </a:rPr>
              <a:t>内部直接处理的通信窗口功能，可以使用梯形图的编辑和传送等高级控制功能，且造价便宜，提高了ＣＮＣ的性能价格比。</a:t>
            </a:r>
            <a:endParaRPr lang="en-US" altLang="zh-CN" sz="2000" dirty="0">
              <a:latin typeface="+mn-ea"/>
            </a:endParaRPr>
          </a:p>
          <a:p>
            <a:pPr indent="576000" algn="just"/>
            <a:r>
              <a:rPr lang="zh-CN" altLang="en-US" sz="2000" b="1" dirty="0">
                <a:latin typeface="+mn-ea"/>
              </a:rPr>
              <a:t>（</a:t>
            </a:r>
            <a:r>
              <a:rPr lang="en-US" altLang="zh-CN" sz="2000" b="1" dirty="0">
                <a:latin typeface="+mn-ea"/>
              </a:rPr>
              <a:t>2</a:t>
            </a:r>
            <a:r>
              <a:rPr lang="zh-CN" altLang="en-US" sz="2000" b="1" dirty="0">
                <a:latin typeface="+mn-ea"/>
              </a:rPr>
              <a:t>）独立型</a:t>
            </a:r>
            <a:r>
              <a:rPr lang="en-US" altLang="zh-CN" sz="2000" b="1" dirty="0">
                <a:latin typeface="+mn-ea"/>
              </a:rPr>
              <a:t>PLC</a:t>
            </a:r>
            <a:r>
              <a:rPr lang="zh-CN" altLang="en-US" sz="2000" b="1" dirty="0">
                <a:latin typeface="+mn-ea"/>
              </a:rPr>
              <a:t>。</a:t>
            </a:r>
            <a:r>
              <a:rPr lang="zh-CN" altLang="en-US" sz="2000" dirty="0">
                <a:latin typeface="+mn-ea"/>
              </a:rPr>
              <a:t>独立型</a:t>
            </a:r>
            <a:r>
              <a:rPr lang="en-US" altLang="zh-CN" sz="2000" dirty="0">
                <a:latin typeface="+mn-ea"/>
              </a:rPr>
              <a:t>PLC</a:t>
            </a:r>
            <a:r>
              <a:rPr lang="zh-CN" altLang="en-US" sz="2000" dirty="0">
                <a:latin typeface="+mn-ea"/>
              </a:rPr>
              <a:t>又称通用型</a:t>
            </a:r>
            <a:r>
              <a:rPr lang="en-US" altLang="zh-CN" sz="2000" dirty="0">
                <a:latin typeface="+mn-ea"/>
              </a:rPr>
              <a:t>PLC</a:t>
            </a:r>
            <a:r>
              <a:rPr lang="zh-CN" altLang="en-US" sz="2000" dirty="0">
                <a:latin typeface="+mn-ea"/>
              </a:rPr>
              <a:t>，独立于</a:t>
            </a:r>
            <a:r>
              <a:rPr lang="en-US" altLang="zh-CN" sz="2000" dirty="0">
                <a:latin typeface="+mn-ea"/>
              </a:rPr>
              <a:t>CNC</a:t>
            </a:r>
            <a:r>
              <a:rPr lang="zh-CN" altLang="en-US" sz="2000" dirty="0">
                <a:latin typeface="+mn-ea"/>
              </a:rPr>
              <a:t>装置，具有完备的硬件和软件，是能独立完成规定控制任务的装置。</a:t>
            </a:r>
          </a:p>
        </p:txBody>
      </p:sp>
    </p:spTree>
    <p:extLst>
      <p:ext uri="{BB962C8B-B14F-4D97-AF65-F5344CB8AC3E}">
        <p14:creationId xmlns:p14="http://schemas.microsoft.com/office/powerpoint/2010/main" val="3337522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36EB28C-2C4B-50F8-4CEB-BE86B20076B5}"/>
              </a:ext>
            </a:extLst>
          </p:cNvPr>
          <p:cNvSpPr txBox="1"/>
          <p:nvPr/>
        </p:nvSpPr>
        <p:spPr>
          <a:xfrm>
            <a:off x="840000" y="2374865"/>
            <a:ext cx="10512000" cy="2108269"/>
          </a:xfrm>
          <a:prstGeom prst="rect">
            <a:avLst/>
          </a:prstGeom>
          <a:noFill/>
        </p:spPr>
        <p:txBody>
          <a:bodyPr wrap="square" rtlCol="0">
            <a:spAutoFit/>
          </a:bodyPr>
          <a:lstStyle/>
          <a:p>
            <a:pPr marL="285750" indent="-285750" algn="just">
              <a:spcAft>
                <a:spcPts val="600"/>
              </a:spcAft>
              <a:buFont typeface="等线" panose="02010600030101010101" pitchFamily="2" charset="-122"/>
              <a:buChar char="※"/>
            </a:pPr>
            <a:r>
              <a:rPr lang="zh-CN" altLang="en-US" sz="3200" b="1" dirty="0">
                <a:latin typeface="+mj-ea"/>
                <a:ea typeface="+mj-ea"/>
              </a:rPr>
              <a:t>素养目标</a:t>
            </a:r>
            <a:endParaRPr lang="en-US" altLang="zh-CN" sz="3200" b="1" dirty="0">
              <a:latin typeface="+mj-ea"/>
              <a:ea typeface="+mj-ea"/>
            </a:endParaRPr>
          </a:p>
          <a:p>
            <a:pPr algn="just">
              <a:spcAft>
                <a:spcPts val="600"/>
              </a:spcAft>
            </a:pPr>
            <a:r>
              <a:rPr lang="en-US" altLang="zh-CN" sz="2800" dirty="0">
                <a:solidFill>
                  <a:schemeClr val="dk1"/>
                </a:solidFill>
                <a:latin typeface="+mn-ea"/>
                <a:cs typeface="微软雅黑" panose="020B0503020204020204" charset="-122"/>
              </a:rPr>
              <a:t>(1)</a:t>
            </a:r>
            <a:r>
              <a:rPr lang="zh-CN" altLang="en-US" sz="2800" dirty="0"/>
              <a:t>培养学生的安全生产意识。</a:t>
            </a:r>
            <a:endParaRPr lang="en-US" altLang="zh-CN" sz="2800" dirty="0"/>
          </a:p>
          <a:p>
            <a:pPr algn="just">
              <a:spcAft>
                <a:spcPts val="600"/>
              </a:spcAft>
            </a:pPr>
            <a:r>
              <a:rPr lang="en-US" altLang="zh-CN" sz="2800" dirty="0">
                <a:solidFill>
                  <a:schemeClr val="dk1"/>
                </a:solidFill>
                <a:latin typeface="+mn-ea"/>
                <a:cs typeface="微软雅黑" panose="020B0503020204020204" charset="-122"/>
              </a:rPr>
              <a:t>(2)</a:t>
            </a:r>
            <a:r>
              <a:rPr lang="zh-CN" altLang="en-US" sz="2800" dirty="0"/>
              <a:t>提升学生的创新意识和团结合作的精神。 </a:t>
            </a:r>
            <a:endParaRPr lang="en-US" altLang="zh-CN" sz="2800" dirty="0"/>
          </a:p>
          <a:p>
            <a:pPr algn="just">
              <a:spcAft>
                <a:spcPts val="600"/>
              </a:spcAft>
            </a:pPr>
            <a:r>
              <a:rPr lang="en-US" altLang="zh-CN" sz="2800" dirty="0">
                <a:solidFill>
                  <a:schemeClr val="dk1"/>
                </a:solidFill>
                <a:latin typeface="+mn-ea"/>
                <a:cs typeface="微软雅黑" panose="020B0503020204020204" charset="-122"/>
              </a:rPr>
              <a:t>(3)</a:t>
            </a:r>
            <a:r>
              <a:rPr lang="zh-CN" altLang="en-US" sz="2800" dirty="0"/>
              <a:t>培养学生能够自主学习的能力</a:t>
            </a:r>
            <a:endParaRPr lang="zh-CN" altLang="en-US" sz="2800" b="1" dirty="0">
              <a:latin typeface="+mj-ea"/>
              <a:ea typeface="+mj-ea"/>
            </a:endParaRPr>
          </a:p>
        </p:txBody>
      </p:sp>
    </p:spTree>
    <p:extLst>
      <p:ext uri="{BB962C8B-B14F-4D97-AF65-F5344CB8AC3E}">
        <p14:creationId xmlns:p14="http://schemas.microsoft.com/office/powerpoint/2010/main" val="18412623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B5B8584-578E-BAEC-6A8B-4DFA18F79D77}"/>
              </a:ext>
            </a:extLst>
          </p:cNvPr>
          <p:cNvSpPr txBox="1"/>
          <p:nvPr/>
        </p:nvSpPr>
        <p:spPr>
          <a:xfrm>
            <a:off x="840000" y="543594"/>
            <a:ext cx="10512000" cy="5770811"/>
          </a:xfrm>
          <a:prstGeom prst="rect">
            <a:avLst/>
          </a:prstGeom>
          <a:noFill/>
        </p:spPr>
        <p:txBody>
          <a:bodyPr wrap="square" rtlCol="0">
            <a:spAutoFit/>
          </a:bodyPr>
          <a:lstStyle/>
          <a:p>
            <a:pPr indent="576000" algn="just">
              <a:spcAft>
                <a:spcPts val="600"/>
              </a:spcAft>
            </a:pPr>
            <a:r>
              <a:rPr lang="en-US" altLang="zh-CN" sz="2800" b="1" dirty="0">
                <a:latin typeface="+mn-ea"/>
              </a:rPr>
              <a:t>2.PLC</a:t>
            </a:r>
            <a:r>
              <a:rPr lang="zh-CN" altLang="en-US" sz="2800" b="1" dirty="0">
                <a:latin typeface="+mn-ea"/>
              </a:rPr>
              <a:t>与数控系统及数控机床间的信息交换</a:t>
            </a:r>
            <a:endParaRPr lang="en-US" altLang="zh-CN" sz="2800" b="1" dirty="0">
              <a:latin typeface="+mn-ea"/>
            </a:endParaRPr>
          </a:p>
          <a:p>
            <a:pPr indent="576000" algn="just"/>
            <a:r>
              <a:rPr lang="zh-CN" altLang="en-US" sz="2400" dirty="0">
                <a:latin typeface="+mn-ea"/>
              </a:rPr>
              <a:t>相对于</a:t>
            </a:r>
            <a:r>
              <a:rPr lang="en-US" altLang="zh-CN" sz="2400" dirty="0">
                <a:latin typeface="+mn-ea"/>
              </a:rPr>
              <a:t>PLC</a:t>
            </a:r>
            <a:r>
              <a:rPr lang="zh-CN" altLang="en-US" sz="2400" dirty="0">
                <a:latin typeface="+mn-ea"/>
              </a:rPr>
              <a:t>机床和</a:t>
            </a:r>
            <a:r>
              <a:rPr lang="en-US" altLang="zh-CN" sz="2400" dirty="0">
                <a:latin typeface="+mn-ea"/>
              </a:rPr>
              <a:t>NC</a:t>
            </a:r>
            <a:r>
              <a:rPr lang="zh-CN" altLang="en-US" sz="2400" dirty="0">
                <a:latin typeface="+mn-ea"/>
              </a:rPr>
              <a:t>就是外部。</a:t>
            </a:r>
            <a:r>
              <a:rPr lang="en-US" altLang="zh-CN" sz="2400" dirty="0">
                <a:latin typeface="+mn-ea"/>
              </a:rPr>
              <a:t>PLC</a:t>
            </a:r>
            <a:r>
              <a:rPr lang="zh-CN" altLang="en-US" sz="2400" dirty="0">
                <a:latin typeface="+mn-ea"/>
              </a:rPr>
              <a:t>与机床及</a:t>
            </a:r>
            <a:r>
              <a:rPr lang="en-US" altLang="zh-CN" sz="2400" dirty="0">
                <a:latin typeface="+mn-ea"/>
              </a:rPr>
              <a:t>NC</a:t>
            </a:r>
            <a:r>
              <a:rPr lang="zh-CN" altLang="en-US" sz="2400" dirty="0">
                <a:latin typeface="+mn-ea"/>
              </a:rPr>
              <a:t>之间的信息交换，对于</a:t>
            </a:r>
            <a:r>
              <a:rPr lang="en-US" altLang="zh-CN" sz="2400" dirty="0">
                <a:latin typeface="+mn-ea"/>
              </a:rPr>
              <a:t>PLC</a:t>
            </a:r>
            <a:r>
              <a:rPr lang="zh-CN" altLang="en-US" sz="2400" dirty="0">
                <a:latin typeface="+mn-ea"/>
              </a:rPr>
              <a:t>的功能发挥是非常重要的。</a:t>
            </a:r>
            <a:endParaRPr lang="en-US" altLang="zh-CN" sz="2400" dirty="0">
              <a:latin typeface="+mn-ea"/>
            </a:endParaRPr>
          </a:p>
          <a:p>
            <a:pPr indent="576000" algn="just"/>
            <a:r>
              <a:rPr lang="en-US" altLang="zh-CN" sz="2400" dirty="0">
                <a:latin typeface="+mn-ea"/>
              </a:rPr>
              <a:t>PLC</a:t>
            </a:r>
            <a:r>
              <a:rPr lang="zh-CN" altLang="en-US" sz="2400" dirty="0">
                <a:latin typeface="+mn-ea"/>
              </a:rPr>
              <a:t>与外部的信息交换通常有４个部分。</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）机床侧至</a:t>
            </a:r>
            <a:r>
              <a:rPr lang="en-US" altLang="zh-CN" sz="2400" dirty="0">
                <a:latin typeface="+mn-ea"/>
              </a:rPr>
              <a:t>PLC</a:t>
            </a:r>
            <a:r>
              <a:rPr lang="zh-CN" altLang="en-US" sz="2400" dirty="0">
                <a:latin typeface="+mn-ea"/>
              </a:rPr>
              <a:t>：机床侧的开关量信号通过</a:t>
            </a:r>
            <a:r>
              <a:rPr lang="en-US" altLang="zh-CN" sz="2400" dirty="0">
                <a:latin typeface="+mn-ea"/>
              </a:rPr>
              <a:t>I/O</a:t>
            </a:r>
            <a:r>
              <a:rPr lang="zh-CN" altLang="en-US" sz="2400" dirty="0">
                <a:latin typeface="+mn-ea"/>
              </a:rPr>
              <a:t>单元接口输入到</a:t>
            </a:r>
            <a:r>
              <a:rPr lang="en-US" altLang="zh-CN" sz="2400" dirty="0">
                <a:latin typeface="+mn-ea"/>
              </a:rPr>
              <a:t>PLC</a:t>
            </a:r>
            <a:r>
              <a:rPr lang="zh-CN" altLang="en-US" sz="2400" dirty="0">
                <a:latin typeface="+mn-ea"/>
              </a:rPr>
              <a:t>中，除极少数信号外，绝大多数信号的含义及所配置的输入地址均可由</a:t>
            </a:r>
            <a:r>
              <a:rPr lang="en-US" altLang="zh-CN" sz="2400" dirty="0">
                <a:latin typeface="+mn-ea"/>
              </a:rPr>
              <a:t>PLC</a:t>
            </a:r>
            <a:r>
              <a:rPr lang="zh-CN" altLang="en-US" sz="2400" dirty="0">
                <a:latin typeface="+mn-ea"/>
              </a:rPr>
              <a:t>程序编制者或者是程序使用者自行定义。</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 </a:t>
            </a:r>
            <a:r>
              <a:rPr lang="en-US" altLang="zh-CN" sz="2400" dirty="0">
                <a:latin typeface="+mn-ea"/>
              </a:rPr>
              <a:t>PLC</a:t>
            </a:r>
            <a:r>
              <a:rPr lang="zh-CN" altLang="en-US" sz="2400" dirty="0">
                <a:latin typeface="+mn-ea"/>
              </a:rPr>
              <a:t>至机床：</a:t>
            </a:r>
            <a:r>
              <a:rPr lang="en-US" altLang="zh-CN" sz="2400" dirty="0">
                <a:latin typeface="+mn-ea"/>
              </a:rPr>
              <a:t>PLC</a:t>
            </a:r>
            <a:r>
              <a:rPr lang="zh-CN" altLang="en-US" sz="2400" dirty="0">
                <a:latin typeface="+mn-ea"/>
              </a:rPr>
              <a:t>的控制信号通过</a:t>
            </a:r>
            <a:r>
              <a:rPr lang="en-US" altLang="zh-CN" sz="2400" dirty="0">
                <a:latin typeface="+mn-ea"/>
              </a:rPr>
              <a:t>PLC</a:t>
            </a:r>
            <a:r>
              <a:rPr lang="zh-CN" altLang="en-US" sz="2400" dirty="0">
                <a:latin typeface="+mn-ea"/>
              </a:rPr>
              <a:t>的输出接口送到机床侧，所有输出信号的含义和输出地址也是由</a:t>
            </a:r>
            <a:r>
              <a:rPr lang="en-US" altLang="zh-CN" sz="2400" dirty="0">
                <a:latin typeface="+mn-ea"/>
              </a:rPr>
              <a:t>PLC</a:t>
            </a:r>
            <a:r>
              <a:rPr lang="zh-CN" altLang="en-US" sz="2400" dirty="0">
                <a:latin typeface="+mn-ea"/>
              </a:rPr>
              <a:t>程序编制者或者是使用者自行定义的。</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 </a:t>
            </a:r>
            <a:r>
              <a:rPr lang="en-US" altLang="zh-CN" sz="2400" dirty="0">
                <a:latin typeface="+mn-ea"/>
              </a:rPr>
              <a:t>CNC</a:t>
            </a:r>
            <a:r>
              <a:rPr lang="zh-CN" altLang="en-US" sz="2400" dirty="0">
                <a:latin typeface="+mn-ea"/>
              </a:rPr>
              <a:t>至</a:t>
            </a:r>
            <a:r>
              <a:rPr lang="en-US" altLang="zh-CN" sz="2400" dirty="0">
                <a:latin typeface="+mn-ea"/>
              </a:rPr>
              <a:t>PLC</a:t>
            </a:r>
            <a:r>
              <a:rPr lang="zh-CN" altLang="en-US" sz="2400" dirty="0">
                <a:latin typeface="+mn-ea"/>
              </a:rPr>
              <a:t>：</a:t>
            </a:r>
            <a:r>
              <a:rPr lang="en-US" altLang="zh-CN" sz="2400" dirty="0">
                <a:latin typeface="+mn-ea"/>
              </a:rPr>
              <a:t>CNC</a:t>
            </a:r>
            <a:r>
              <a:rPr lang="zh-CN" altLang="en-US" sz="2400" dirty="0">
                <a:latin typeface="+mn-ea"/>
              </a:rPr>
              <a:t>送至</a:t>
            </a:r>
            <a:r>
              <a:rPr lang="en-US" altLang="zh-CN" sz="2400" dirty="0">
                <a:latin typeface="+mn-ea"/>
              </a:rPr>
              <a:t>PLC</a:t>
            </a:r>
            <a:r>
              <a:rPr lang="zh-CN" altLang="en-US" sz="2400" dirty="0">
                <a:latin typeface="+mn-ea"/>
              </a:rPr>
              <a:t>的信息可由</a:t>
            </a:r>
            <a:r>
              <a:rPr lang="en-US" altLang="zh-CN" sz="2400" dirty="0">
                <a:latin typeface="+mn-ea"/>
              </a:rPr>
              <a:t>CNC</a:t>
            </a:r>
            <a:r>
              <a:rPr lang="zh-CN" altLang="en-US" sz="2400" dirty="0">
                <a:latin typeface="+mn-ea"/>
              </a:rPr>
              <a:t>直接送入</a:t>
            </a:r>
            <a:r>
              <a:rPr lang="en-US" altLang="zh-CN" sz="2400" dirty="0">
                <a:latin typeface="+mn-ea"/>
              </a:rPr>
              <a:t>PLC</a:t>
            </a:r>
            <a:r>
              <a:rPr lang="zh-CN" altLang="en-US" sz="2400" dirty="0">
                <a:latin typeface="+mn-ea"/>
              </a:rPr>
              <a:t>的寄存器中，所有</a:t>
            </a:r>
            <a:r>
              <a:rPr lang="en-US" altLang="zh-CN" sz="2400" dirty="0">
                <a:latin typeface="+mn-ea"/>
              </a:rPr>
              <a:t>CNC</a:t>
            </a:r>
            <a:r>
              <a:rPr lang="zh-CN" altLang="en-US" sz="2400" dirty="0">
                <a:latin typeface="+mn-ea"/>
              </a:rPr>
              <a:t>送至</a:t>
            </a:r>
            <a:r>
              <a:rPr lang="en-US" altLang="zh-CN" sz="2400" dirty="0">
                <a:latin typeface="+mn-ea"/>
              </a:rPr>
              <a:t>PLC</a:t>
            </a:r>
            <a:r>
              <a:rPr lang="zh-CN" altLang="en-US" sz="2400" dirty="0">
                <a:latin typeface="+mn-ea"/>
              </a:rPr>
              <a:t>的信号含义和地址（开关量地址或寄存器地址）均由</a:t>
            </a:r>
            <a:r>
              <a:rPr lang="en-US" altLang="zh-CN" sz="2400" dirty="0">
                <a:latin typeface="+mn-ea"/>
              </a:rPr>
              <a:t>CNC</a:t>
            </a:r>
            <a:r>
              <a:rPr lang="zh-CN" altLang="en-US" sz="2400" dirty="0">
                <a:latin typeface="+mn-ea"/>
              </a:rPr>
              <a:t>厂家确定，</a:t>
            </a:r>
            <a:r>
              <a:rPr lang="en-US" altLang="zh-CN" sz="2400" dirty="0">
                <a:latin typeface="+mn-ea"/>
              </a:rPr>
              <a:t>PLC</a:t>
            </a:r>
            <a:r>
              <a:rPr lang="zh-CN" altLang="en-US" sz="2400" dirty="0">
                <a:latin typeface="+mn-ea"/>
              </a:rPr>
              <a:t>编程者只可使用不可改变和增删。</a:t>
            </a:r>
            <a:endParaRPr lang="en-US" altLang="zh-CN" sz="2400" dirty="0">
              <a:latin typeface="+mn-ea"/>
            </a:endParaRPr>
          </a:p>
          <a:p>
            <a:pPr indent="576000" algn="just"/>
            <a:r>
              <a:rPr lang="zh-CN" altLang="en-US" sz="2400" dirty="0">
                <a:latin typeface="+mn-ea"/>
              </a:rPr>
              <a:t>（</a:t>
            </a:r>
            <a:r>
              <a:rPr lang="en-US" altLang="zh-CN" sz="2400" dirty="0">
                <a:latin typeface="+mn-ea"/>
              </a:rPr>
              <a:t>4</a:t>
            </a:r>
            <a:r>
              <a:rPr lang="zh-CN" altLang="en-US" sz="2400" dirty="0">
                <a:latin typeface="+mn-ea"/>
              </a:rPr>
              <a:t>） </a:t>
            </a:r>
            <a:r>
              <a:rPr lang="en-US" altLang="zh-CN" sz="2400" dirty="0">
                <a:latin typeface="+mn-ea"/>
              </a:rPr>
              <a:t>PLC</a:t>
            </a:r>
            <a:r>
              <a:rPr lang="zh-CN" altLang="en-US" sz="2400" dirty="0">
                <a:latin typeface="+mn-ea"/>
              </a:rPr>
              <a:t> 至</a:t>
            </a:r>
            <a:r>
              <a:rPr lang="en-US" altLang="zh-CN" sz="2400" dirty="0">
                <a:latin typeface="+mn-ea"/>
              </a:rPr>
              <a:t>CNC</a:t>
            </a:r>
            <a:r>
              <a:rPr lang="zh-CN" altLang="en-US" sz="2400" dirty="0">
                <a:latin typeface="+mn-ea"/>
              </a:rPr>
              <a:t>：</a:t>
            </a:r>
            <a:r>
              <a:rPr lang="en-US" altLang="zh-CN" sz="2400" dirty="0">
                <a:latin typeface="+mn-ea"/>
              </a:rPr>
              <a:t>PLC</a:t>
            </a:r>
            <a:r>
              <a:rPr lang="zh-CN" altLang="en-US" sz="2400" dirty="0">
                <a:latin typeface="+mn-ea"/>
              </a:rPr>
              <a:t>送至</a:t>
            </a:r>
            <a:r>
              <a:rPr lang="en-US" altLang="zh-CN" sz="2400" dirty="0">
                <a:latin typeface="+mn-ea"/>
              </a:rPr>
              <a:t>CNC</a:t>
            </a:r>
            <a:r>
              <a:rPr lang="zh-CN" altLang="en-US" sz="2400" dirty="0">
                <a:latin typeface="+mn-ea"/>
              </a:rPr>
              <a:t>的信息也由开关量信号或寄存器完成，所有 </a:t>
            </a:r>
            <a:r>
              <a:rPr lang="en-US" altLang="zh-CN" sz="2400" dirty="0">
                <a:latin typeface="+mn-ea"/>
              </a:rPr>
              <a:t>PLC</a:t>
            </a:r>
            <a:r>
              <a:rPr lang="zh-CN" altLang="en-US" sz="2400" dirty="0">
                <a:latin typeface="+mn-ea"/>
              </a:rPr>
              <a:t>送至</a:t>
            </a:r>
            <a:r>
              <a:rPr lang="en-US" altLang="zh-CN" sz="2400" dirty="0">
                <a:latin typeface="+mn-ea"/>
              </a:rPr>
              <a:t>CNC</a:t>
            </a:r>
            <a:r>
              <a:rPr lang="zh-CN" altLang="en-US" sz="2400" dirty="0">
                <a:latin typeface="+mn-ea"/>
              </a:rPr>
              <a:t>的信号地址与含义由</a:t>
            </a:r>
            <a:r>
              <a:rPr lang="en-US" altLang="zh-CN" sz="2400" dirty="0">
                <a:latin typeface="+mn-ea"/>
              </a:rPr>
              <a:t>CNC</a:t>
            </a:r>
            <a:r>
              <a:rPr lang="zh-CN" altLang="en-US" sz="2400" dirty="0">
                <a:latin typeface="+mn-ea"/>
              </a:rPr>
              <a:t>厂家确定，</a:t>
            </a:r>
            <a:r>
              <a:rPr lang="en-US" altLang="zh-CN" sz="2400" dirty="0">
                <a:latin typeface="+mn-ea"/>
              </a:rPr>
              <a:t>PLC</a:t>
            </a:r>
            <a:r>
              <a:rPr lang="zh-CN" altLang="en-US" sz="2400" dirty="0">
                <a:latin typeface="+mn-ea"/>
              </a:rPr>
              <a:t>编程者只可使用不可改变和增删。</a:t>
            </a:r>
          </a:p>
        </p:txBody>
      </p:sp>
    </p:spTree>
    <p:extLst>
      <p:ext uri="{BB962C8B-B14F-4D97-AF65-F5344CB8AC3E}">
        <p14:creationId xmlns:p14="http://schemas.microsoft.com/office/powerpoint/2010/main" val="37828703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6298490-7249-BE13-BB2E-119ADCEB166A}"/>
              </a:ext>
            </a:extLst>
          </p:cNvPr>
          <p:cNvSpPr txBox="1"/>
          <p:nvPr/>
        </p:nvSpPr>
        <p:spPr>
          <a:xfrm>
            <a:off x="840000" y="1313036"/>
            <a:ext cx="10512000" cy="4231928"/>
          </a:xfrm>
          <a:prstGeom prst="rect">
            <a:avLst/>
          </a:prstGeom>
          <a:noFill/>
        </p:spPr>
        <p:txBody>
          <a:bodyPr wrap="square" rtlCol="0">
            <a:spAutoFit/>
          </a:bodyPr>
          <a:lstStyle/>
          <a:p>
            <a:pPr indent="576000" algn="just">
              <a:spcAft>
                <a:spcPts val="600"/>
              </a:spcAft>
            </a:pPr>
            <a:r>
              <a:rPr lang="en-US" altLang="zh-CN" sz="2600" b="1" dirty="0">
                <a:latin typeface="+mn-ea"/>
              </a:rPr>
              <a:t>3.PLC</a:t>
            </a:r>
            <a:r>
              <a:rPr lang="zh-CN" altLang="en-US" sz="2600" b="1" dirty="0">
                <a:latin typeface="+mn-ea"/>
              </a:rPr>
              <a:t>在数控机床中的工作流程</a:t>
            </a:r>
            <a:endParaRPr lang="en-US" altLang="zh-CN" sz="2600" b="1" dirty="0">
              <a:latin typeface="+mn-ea"/>
            </a:endParaRPr>
          </a:p>
          <a:p>
            <a:pPr indent="576000" algn="just"/>
            <a:r>
              <a:rPr lang="en-US" altLang="zh-CN" sz="2400" dirty="0">
                <a:latin typeface="+mn-ea"/>
              </a:rPr>
              <a:t>PLC</a:t>
            </a:r>
            <a:r>
              <a:rPr lang="zh-CN" altLang="en-US" sz="2400" dirty="0">
                <a:latin typeface="+mn-ea"/>
              </a:rPr>
              <a:t>在数控机床中的工作流程和通常的</a:t>
            </a:r>
            <a:r>
              <a:rPr lang="en-US" altLang="zh-CN" sz="2400" dirty="0">
                <a:latin typeface="+mn-ea"/>
              </a:rPr>
              <a:t>PLC</a:t>
            </a:r>
            <a:r>
              <a:rPr lang="zh-CN" altLang="en-US" sz="2400" dirty="0">
                <a:latin typeface="+mn-ea"/>
              </a:rPr>
              <a:t>工作流程基本上是一致的，分为以下几个步骤。</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）输入采样：就是</a:t>
            </a:r>
            <a:r>
              <a:rPr lang="en-US" altLang="zh-CN" sz="2400" dirty="0">
                <a:latin typeface="+mn-ea"/>
              </a:rPr>
              <a:t>PLC</a:t>
            </a:r>
            <a:r>
              <a:rPr lang="zh-CN" altLang="en-US" sz="2400" dirty="0">
                <a:latin typeface="+mn-ea"/>
              </a:rPr>
              <a:t>以顺序扫描的方式读入所有输入端口的信号状态并将此状态读入到输入映象寄存器中。</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）程序执行：程序执行阶段系统会对程序进行特定顺序的扫描，并且同时读入输入映象寄存区、输出映象寄存区的读取相关数据，在进行相关运算后，将运算结果存入输出映象寄存区供输出和下次运行使用。</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）输出刷新阶段：在所有指令执行完成后，输出映象寄存区的所有输出继电器的状态（接通</a:t>
            </a:r>
            <a:r>
              <a:rPr lang="en-US" altLang="zh-CN" sz="2400" dirty="0">
                <a:latin typeface="+mn-ea"/>
              </a:rPr>
              <a:t>/</a:t>
            </a:r>
            <a:r>
              <a:rPr lang="zh-CN" altLang="en-US" sz="2400" dirty="0">
                <a:latin typeface="+mn-ea"/>
              </a:rPr>
              <a:t>断开）在输出刷新阶段转存到输出锁存器中，通过特定方式输出，驱动外部负载。</a:t>
            </a:r>
          </a:p>
        </p:txBody>
      </p:sp>
    </p:spTree>
    <p:extLst>
      <p:ext uri="{BB962C8B-B14F-4D97-AF65-F5344CB8AC3E}">
        <p14:creationId xmlns:p14="http://schemas.microsoft.com/office/powerpoint/2010/main" val="24383692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0C787B2-DDA2-D66F-6FC8-AC8CDB2FA153}"/>
              </a:ext>
            </a:extLst>
          </p:cNvPr>
          <p:cNvSpPr txBox="1"/>
          <p:nvPr/>
        </p:nvSpPr>
        <p:spPr>
          <a:xfrm>
            <a:off x="901429" y="759038"/>
            <a:ext cx="10389141" cy="5339923"/>
          </a:xfrm>
          <a:prstGeom prst="rect">
            <a:avLst/>
          </a:prstGeom>
          <a:noFill/>
        </p:spPr>
        <p:txBody>
          <a:bodyPr wrap="square" rtlCol="0">
            <a:spAutoFit/>
          </a:bodyPr>
          <a:lstStyle/>
          <a:p>
            <a:pPr indent="576000" algn="just">
              <a:spcAft>
                <a:spcPts val="600"/>
              </a:spcAft>
            </a:pPr>
            <a:r>
              <a:rPr lang="en-US" altLang="zh-CN" sz="2400" b="1" dirty="0">
                <a:latin typeface="+mn-ea"/>
              </a:rPr>
              <a:t>4.PLC</a:t>
            </a:r>
            <a:r>
              <a:rPr lang="zh-CN" altLang="en-US" sz="2400" b="1" dirty="0">
                <a:latin typeface="+mn-ea"/>
              </a:rPr>
              <a:t>在数控机床中的控制功能</a:t>
            </a:r>
            <a:endParaRPr lang="en-US" altLang="zh-CN" sz="2400" b="1"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）操作面板的控制。操作面板分为系统操作面板和机床操作面板。系统操作面板的控制信号先进入</a:t>
            </a:r>
            <a:r>
              <a:rPr lang="en-US" altLang="zh-CN" sz="2400" dirty="0">
                <a:latin typeface="+mn-ea"/>
              </a:rPr>
              <a:t>NC</a:t>
            </a:r>
            <a:r>
              <a:rPr lang="zh-CN" altLang="en-US" sz="2400" dirty="0">
                <a:latin typeface="+mn-ea"/>
              </a:rPr>
              <a:t>，然后由</a:t>
            </a:r>
            <a:r>
              <a:rPr lang="en-US" altLang="zh-CN" sz="2400" dirty="0">
                <a:latin typeface="+mn-ea"/>
              </a:rPr>
              <a:t>NC</a:t>
            </a:r>
            <a:r>
              <a:rPr lang="zh-CN" altLang="en-US" sz="2400" dirty="0">
                <a:latin typeface="+mn-ea"/>
              </a:rPr>
              <a:t>送到</a:t>
            </a:r>
            <a:r>
              <a:rPr lang="en-US" altLang="zh-CN" sz="2400" dirty="0">
                <a:latin typeface="+mn-ea"/>
              </a:rPr>
              <a:t>PLC</a:t>
            </a:r>
            <a:r>
              <a:rPr lang="zh-CN" altLang="en-US" sz="2400" dirty="0">
                <a:latin typeface="+mn-ea"/>
              </a:rPr>
              <a:t>，控制数控机床的运行。机床操作面板控制信号直接进入</a:t>
            </a:r>
            <a:r>
              <a:rPr lang="en-US" altLang="zh-CN" sz="2400" dirty="0">
                <a:latin typeface="+mn-ea"/>
              </a:rPr>
              <a:t>PLC</a:t>
            </a:r>
            <a:r>
              <a:rPr lang="zh-CN" altLang="en-US" sz="2400" dirty="0">
                <a:latin typeface="+mn-ea"/>
              </a:rPr>
              <a:t>，控制机床的运行。</a:t>
            </a:r>
            <a:endParaRPr lang="en-US" altLang="zh-CN" sz="2400" dirty="0">
              <a:latin typeface="+mn-ea"/>
            </a:endParaRPr>
          </a:p>
          <a:p>
            <a:pPr indent="576000" algn="just"/>
            <a:r>
              <a:rPr lang="en-US" altLang="zh-CN" sz="2400" dirty="0">
                <a:latin typeface="+mn-ea"/>
              </a:rPr>
              <a:t>(</a:t>
            </a:r>
            <a:r>
              <a:rPr lang="zh-CN" altLang="en-US" sz="2400" dirty="0">
                <a:latin typeface="+mn-ea"/>
              </a:rPr>
              <a:t>２</a:t>
            </a:r>
            <a:r>
              <a:rPr lang="en-US" altLang="zh-CN" sz="2400" dirty="0">
                <a:latin typeface="+mn-ea"/>
              </a:rPr>
              <a:t>) </a:t>
            </a:r>
            <a:r>
              <a:rPr lang="zh-CN" altLang="en-US" sz="2400" dirty="0">
                <a:latin typeface="+mn-ea"/>
              </a:rPr>
              <a:t>机床外部开关输入信号。将机床侧的开关信号输入到</a:t>
            </a:r>
            <a:r>
              <a:rPr lang="en-US" altLang="zh-CN" sz="2400" dirty="0">
                <a:latin typeface="+mn-ea"/>
              </a:rPr>
              <a:t>PLC</a:t>
            </a:r>
            <a:r>
              <a:rPr lang="zh-CN" altLang="en-US" sz="2400" dirty="0">
                <a:latin typeface="+mn-ea"/>
              </a:rPr>
              <a:t>，进行逻辑运算。</a:t>
            </a:r>
            <a:endParaRPr lang="en-US" altLang="zh-CN" sz="2400" dirty="0">
              <a:latin typeface="+mn-ea"/>
            </a:endParaRPr>
          </a:p>
          <a:p>
            <a:pPr indent="576000" algn="just"/>
            <a:r>
              <a:rPr lang="en-US" altLang="zh-CN" sz="2400" dirty="0">
                <a:latin typeface="+mn-ea"/>
              </a:rPr>
              <a:t>(</a:t>
            </a:r>
            <a:r>
              <a:rPr lang="zh-CN" altLang="en-US" sz="2400" dirty="0">
                <a:latin typeface="+mn-ea"/>
              </a:rPr>
              <a:t>３</a:t>
            </a:r>
            <a:r>
              <a:rPr lang="en-US" altLang="zh-CN" sz="2400" dirty="0">
                <a:latin typeface="+mn-ea"/>
              </a:rPr>
              <a:t>) </a:t>
            </a:r>
            <a:r>
              <a:rPr lang="zh-CN" altLang="en-US" sz="2400" dirty="0">
                <a:latin typeface="+mn-ea"/>
              </a:rPr>
              <a:t>输出信号控制：</a:t>
            </a:r>
            <a:r>
              <a:rPr lang="en-US" altLang="zh-CN" sz="2400" dirty="0">
                <a:latin typeface="+mn-ea"/>
              </a:rPr>
              <a:t>PLC</a:t>
            </a:r>
            <a:r>
              <a:rPr lang="zh-CN" altLang="en-US" sz="2400" dirty="0">
                <a:latin typeface="+mn-ea"/>
              </a:rPr>
              <a:t>输出信号经外围控制电路中的继电器、接触器、电磁阀等输出给控制对象。</a:t>
            </a:r>
            <a:endParaRPr lang="en-US" altLang="zh-CN" sz="2400" dirty="0">
              <a:latin typeface="+mn-ea"/>
            </a:endParaRPr>
          </a:p>
          <a:p>
            <a:pPr indent="576000" algn="just"/>
            <a:r>
              <a:rPr lang="en-US" altLang="zh-CN" sz="2400" dirty="0">
                <a:latin typeface="+mn-ea"/>
              </a:rPr>
              <a:t>(</a:t>
            </a:r>
            <a:r>
              <a:rPr lang="zh-CN" altLang="en-US" sz="2400" dirty="0">
                <a:latin typeface="+mn-ea"/>
              </a:rPr>
              <a:t>４</a:t>
            </a:r>
            <a:r>
              <a:rPr lang="en-US" altLang="zh-CN" sz="2400" dirty="0">
                <a:latin typeface="+mn-ea"/>
              </a:rPr>
              <a:t>) </a:t>
            </a:r>
            <a:r>
              <a:rPr lang="zh-CN" altLang="en-US" sz="2400" dirty="0">
                <a:latin typeface="+mn-ea"/>
              </a:rPr>
              <a:t>功能实现。系统送出</a:t>
            </a:r>
            <a:r>
              <a:rPr lang="en-US" altLang="zh-CN" sz="2400" dirty="0">
                <a:latin typeface="+mn-ea"/>
              </a:rPr>
              <a:t>T</a:t>
            </a:r>
            <a:r>
              <a:rPr lang="zh-CN" altLang="en-US" sz="2400" dirty="0">
                <a:latin typeface="+mn-ea"/>
              </a:rPr>
              <a:t>指令给</a:t>
            </a:r>
            <a:r>
              <a:rPr lang="en-US" altLang="zh-CN" sz="2400" dirty="0">
                <a:latin typeface="+mn-ea"/>
              </a:rPr>
              <a:t>PLC</a:t>
            </a:r>
            <a:r>
              <a:rPr lang="zh-CN" altLang="en-US" sz="2400" dirty="0">
                <a:latin typeface="+mn-ea"/>
              </a:rPr>
              <a:t>，经过译码，在数据表内检索，找到</a:t>
            </a:r>
            <a:r>
              <a:rPr lang="en-US" altLang="zh-CN" sz="2400" dirty="0">
                <a:latin typeface="+mn-ea"/>
              </a:rPr>
              <a:t>T</a:t>
            </a:r>
            <a:r>
              <a:rPr lang="zh-CN" altLang="en-US" sz="2400" dirty="0">
                <a:latin typeface="+mn-ea"/>
              </a:rPr>
              <a:t>代码指定的刀号，并与主轴刀号进行比较。如果不符，发出换刀指令，刀具换刀，换刀完成后，系统发出完成信号。</a:t>
            </a:r>
            <a:endParaRPr lang="en-US" altLang="zh-CN" sz="2400" dirty="0">
              <a:latin typeface="+mn-ea"/>
            </a:endParaRPr>
          </a:p>
          <a:p>
            <a:pPr indent="576000" algn="just"/>
            <a:r>
              <a:rPr lang="en-US" altLang="zh-CN" sz="2400" dirty="0">
                <a:latin typeface="+mn-ea"/>
              </a:rPr>
              <a:t>(</a:t>
            </a:r>
            <a:r>
              <a:rPr lang="zh-CN" altLang="en-US" sz="2400" dirty="0">
                <a:latin typeface="+mn-ea"/>
              </a:rPr>
              <a:t>５</a:t>
            </a:r>
            <a:r>
              <a:rPr lang="en-US" altLang="zh-CN" sz="2400" dirty="0">
                <a:latin typeface="+mn-ea"/>
              </a:rPr>
              <a:t>) M</a:t>
            </a:r>
            <a:r>
              <a:rPr lang="zh-CN" altLang="en-US" sz="2400" dirty="0">
                <a:latin typeface="+mn-ea"/>
              </a:rPr>
              <a:t>功能实现。系统送出</a:t>
            </a:r>
            <a:r>
              <a:rPr lang="en-US" altLang="zh-CN" sz="2400" dirty="0">
                <a:latin typeface="+mn-ea"/>
              </a:rPr>
              <a:t>M</a:t>
            </a:r>
            <a:r>
              <a:rPr lang="zh-CN" altLang="en-US" sz="2400" dirty="0">
                <a:latin typeface="+mn-ea"/>
              </a:rPr>
              <a:t>指令给</a:t>
            </a:r>
            <a:r>
              <a:rPr lang="en-US" altLang="zh-CN" sz="2400" dirty="0">
                <a:latin typeface="+mn-ea"/>
              </a:rPr>
              <a:t>PLC</a:t>
            </a:r>
            <a:r>
              <a:rPr lang="zh-CN" altLang="en-US" sz="2400" dirty="0">
                <a:latin typeface="+mn-ea"/>
              </a:rPr>
              <a:t>，经过译码，输出控制信号，控制主轴正反转和启动停止等。</a:t>
            </a:r>
            <a:endParaRPr lang="en-US" altLang="zh-CN" sz="2400" dirty="0">
              <a:latin typeface="+mn-ea"/>
            </a:endParaRPr>
          </a:p>
          <a:p>
            <a:pPr indent="576000" algn="just"/>
            <a:r>
              <a:rPr lang="en-US" altLang="zh-CN" sz="2400" dirty="0">
                <a:latin typeface="+mn-ea"/>
              </a:rPr>
              <a:t>M</a:t>
            </a:r>
            <a:r>
              <a:rPr lang="zh-CN" altLang="en-US" sz="2400" dirty="0">
                <a:latin typeface="+mn-ea"/>
              </a:rPr>
              <a:t>指令完成，系统发出完成信号。</a:t>
            </a:r>
          </a:p>
        </p:txBody>
      </p:sp>
    </p:spTree>
    <p:extLst>
      <p:ext uri="{BB962C8B-B14F-4D97-AF65-F5344CB8AC3E}">
        <p14:creationId xmlns:p14="http://schemas.microsoft.com/office/powerpoint/2010/main" val="28045639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589F48-2D89-610E-4FF5-CB6C7681B3B9}"/>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B1873773-2C58-99E9-2E89-BC378DEFC806}"/>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B944BC0B-8765-7212-6D03-136D1CAAC56E}"/>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7D8CD293-74F8-88EB-8151-60F92D49B9CE}"/>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2957A60D-95FF-6AA7-8EB5-6AAC1E4E6FC5}"/>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23B123A4-F80E-1812-AD91-108B5AF20816}"/>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2A30045B-F204-1AA9-13D9-F89A319FDA48}"/>
              </a:ext>
            </a:extLst>
          </p:cNvPr>
          <p:cNvSpPr>
            <a:spLocks noGrp="1"/>
          </p:cNvSpPr>
          <p:nvPr>
            <p:custDataLst>
              <p:tags r:id="rId4"/>
            </p:custDataLst>
          </p:nvPr>
        </p:nvSpPr>
        <p:spPr>
          <a:xfrm>
            <a:off x="611095" y="493078"/>
            <a:ext cx="10515600" cy="4326255"/>
          </a:xfrm>
          <a:prstGeom prst="rect">
            <a:avLst/>
          </a:prstGeom>
        </p:spPr>
        <p:txBody>
          <a:bodyPr vert="horz" lIns="91440" tIns="45720" rIns="91440" bIns="45720" rtlCol="0" anchor="ct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计划决策</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（一）工作准备 </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工具、仪表及器材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测电笔、十字螺丝刀、一字螺丝刀、电工钳、尖嘴钳、斜口钳、剥线钳、电工刀等。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）仪表</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万用表一只。</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）导线规格</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紧固体及编码套管等。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6000" algn="just">
              <a:lnSpc>
                <a:spcPct val="120000"/>
              </a:lnSpc>
              <a:spcBef>
                <a:spcPts val="0"/>
              </a:spcBef>
              <a:buNone/>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lang="zh-CN" altLang="en-US" sz="2400" dirty="0"/>
              <a:t>控制电路板一块、三菱</a:t>
            </a:r>
            <a:r>
              <a:rPr lang="en-US" altLang="zh-CN" sz="2400" dirty="0"/>
              <a:t>FX</a:t>
            </a:r>
            <a:r>
              <a:rPr lang="zh-CN" altLang="en-US" sz="2400" dirty="0"/>
              <a:t>系列</a:t>
            </a:r>
            <a:r>
              <a:rPr lang="en-US" altLang="zh-CN" sz="2400" dirty="0"/>
              <a:t>PLC</a:t>
            </a:r>
            <a:r>
              <a:rPr lang="zh-CN" altLang="en-US" sz="2400" dirty="0"/>
              <a:t>主机一台、</a:t>
            </a:r>
            <a:r>
              <a:rPr lang="en-US" altLang="zh-CN" sz="2400" dirty="0"/>
              <a:t>PLC</a:t>
            </a:r>
            <a:r>
              <a:rPr lang="zh-CN" altLang="en-US" sz="2400" dirty="0"/>
              <a:t>通信电缆一根、计算机一台、 编程软件</a:t>
            </a:r>
            <a:r>
              <a:rPr lang="en-US" altLang="zh-CN" sz="2400" dirty="0"/>
              <a:t>GX</a:t>
            </a:r>
            <a:r>
              <a:rPr lang="zh-CN" altLang="en-US" sz="2400" dirty="0"/>
              <a:t>或</a:t>
            </a:r>
            <a:r>
              <a:rPr lang="en-US" altLang="zh-CN" sz="2400" dirty="0"/>
              <a:t>PLC</a:t>
            </a:r>
            <a:r>
              <a:rPr lang="zh-CN" altLang="en-US" sz="2400" dirty="0"/>
              <a:t>综合实训台一套</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元器件明细表</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6000" algn="just">
              <a:lnSpc>
                <a:spcPct val="120000"/>
              </a:lnSpc>
              <a:spcBef>
                <a:spcPts val="0"/>
              </a:spcBef>
              <a:buNone/>
            </a:pPr>
            <a:r>
              <a:rPr lang="zh-CN" altLang="en-US" sz="2400" dirty="0"/>
              <a:t>制定选用电动机自动往返</a:t>
            </a:r>
            <a:r>
              <a:rPr lang="en-US" altLang="zh-CN" sz="2400" dirty="0"/>
              <a:t>PLC</a:t>
            </a:r>
            <a:r>
              <a:rPr lang="zh-CN" altLang="en-US" sz="2400" dirty="0"/>
              <a:t>控制电路的低压电器方案，制定项目计划单，列出元器件明细，填入表</a:t>
            </a:r>
            <a:r>
              <a:rPr lang="en-US" altLang="zh-CN" sz="2400" dirty="0"/>
              <a:t>5-9</a:t>
            </a:r>
            <a:r>
              <a:rPr lang="zh-CN" altLang="en-US" sz="2400" dirty="0"/>
              <a:t>中。</a:t>
            </a:r>
            <a:endPar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EE2FB498-2DB8-2541-6FF9-E136E8BA632B}"/>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5" name="图片 4">
            <a:extLst>
              <a:ext uri="{FF2B5EF4-FFF2-40B4-BE49-F238E27FC236}">
                <a16:creationId xmlns:a16="http://schemas.microsoft.com/office/drawing/2014/main" id="{4E2CF0C6-4397-718B-07DD-A3C2CA82A0D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78632" y="4885969"/>
            <a:ext cx="6980525" cy="906859"/>
          </a:xfrm>
          <a:prstGeom prst="rect">
            <a:avLst/>
          </a:prstGeom>
        </p:spPr>
      </p:pic>
    </p:spTree>
    <p:custDataLst>
      <p:tags r:id="rId1"/>
    </p:custDataLst>
    <p:extLst>
      <p:ext uri="{BB962C8B-B14F-4D97-AF65-F5344CB8AC3E}">
        <p14:creationId xmlns:p14="http://schemas.microsoft.com/office/powerpoint/2010/main" val="2875656029"/>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558E5-F44D-3820-4EF1-D6955D6633B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722DF87-2BC2-F3BF-47A4-9FA67C8F74DB}"/>
              </a:ext>
            </a:extLst>
          </p:cNvPr>
          <p:cNvSpPr txBox="1"/>
          <p:nvPr/>
        </p:nvSpPr>
        <p:spPr>
          <a:xfrm>
            <a:off x="840000" y="856033"/>
            <a:ext cx="10512000" cy="907941"/>
          </a:xfrm>
          <a:prstGeom prst="rect">
            <a:avLst/>
          </a:prstGeom>
          <a:noFill/>
        </p:spPr>
        <p:txBody>
          <a:bodyPr wrap="square" rtlCol="0">
            <a:spAutoFit/>
          </a:bodyPr>
          <a:lstStyle/>
          <a:p>
            <a:pPr>
              <a:spcAft>
                <a:spcPts val="600"/>
              </a:spcAft>
            </a:pPr>
            <a:r>
              <a:rPr lang="zh-CN" altLang="en-US" sz="2400" b="1" dirty="0">
                <a:latin typeface="+mj-ea"/>
                <a:ea typeface="+mj-ea"/>
              </a:rPr>
              <a:t>（二）完成电动机自动往返</a:t>
            </a:r>
            <a:r>
              <a:rPr lang="en-US" altLang="zh-CN" sz="2400" b="1" dirty="0">
                <a:latin typeface="+mj-ea"/>
                <a:ea typeface="+mj-ea"/>
              </a:rPr>
              <a:t>PLC</a:t>
            </a:r>
            <a:r>
              <a:rPr lang="zh-CN" altLang="en-US" sz="2400" b="1" dirty="0">
                <a:latin typeface="+mj-ea"/>
                <a:ea typeface="+mj-ea"/>
              </a:rPr>
              <a:t>控制电路的输入</a:t>
            </a:r>
            <a:r>
              <a:rPr lang="en-US" altLang="zh-CN" sz="2400" b="1" dirty="0">
                <a:latin typeface="+mj-ea"/>
                <a:ea typeface="+mj-ea"/>
              </a:rPr>
              <a:t>/</a:t>
            </a:r>
            <a:r>
              <a:rPr lang="zh-CN" altLang="en-US" sz="2400" b="1" dirty="0">
                <a:latin typeface="+mj-ea"/>
                <a:ea typeface="+mj-ea"/>
              </a:rPr>
              <a:t>输出地址分配</a:t>
            </a:r>
            <a:endParaRPr lang="en-US" altLang="zh-CN" sz="2400" b="1" dirty="0">
              <a:latin typeface="+mj-ea"/>
              <a:ea typeface="+mj-ea"/>
            </a:endParaRPr>
          </a:p>
          <a:p>
            <a:pPr indent="576000" algn="just"/>
            <a:r>
              <a:rPr lang="zh-CN" altLang="en-US" sz="2400" dirty="0">
                <a:latin typeface="+mn-ea"/>
              </a:rPr>
              <a:t>填写表</a:t>
            </a:r>
            <a:r>
              <a:rPr lang="en-US" altLang="zh-CN" sz="2400" dirty="0">
                <a:latin typeface="+mn-ea"/>
              </a:rPr>
              <a:t>5-10</a:t>
            </a:r>
            <a:endParaRPr lang="zh-CN" altLang="en-US" sz="2400" dirty="0">
              <a:latin typeface="+mn-ea"/>
            </a:endParaRPr>
          </a:p>
        </p:txBody>
      </p:sp>
      <p:pic>
        <p:nvPicPr>
          <p:cNvPr id="4" name="图片 3">
            <a:extLst>
              <a:ext uri="{FF2B5EF4-FFF2-40B4-BE49-F238E27FC236}">
                <a16:creationId xmlns:a16="http://schemas.microsoft.com/office/drawing/2014/main" id="{B0C0AD53-8AFD-6F65-5FC7-979F27FDE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5555" y="2201543"/>
            <a:ext cx="7980890" cy="3800424"/>
          </a:xfrm>
          <a:prstGeom prst="rect">
            <a:avLst/>
          </a:prstGeom>
        </p:spPr>
      </p:pic>
    </p:spTree>
    <p:extLst>
      <p:ext uri="{BB962C8B-B14F-4D97-AF65-F5344CB8AC3E}">
        <p14:creationId xmlns:p14="http://schemas.microsoft.com/office/powerpoint/2010/main" val="16969517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D448F3-FD84-A89E-E248-2AB4DE022D3C}"/>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03B00DF2-9D2B-66D6-6838-E4C2EFC59A97}"/>
              </a:ext>
            </a:extLst>
          </p:cNvPr>
          <p:cNvSpPr txBox="1"/>
          <p:nvPr/>
        </p:nvSpPr>
        <p:spPr>
          <a:xfrm>
            <a:off x="840000" y="525293"/>
            <a:ext cx="10512000" cy="1031051"/>
          </a:xfrm>
          <a:prstGeom prst="rect">
            <a:avLst/>
          </a:prstGeom>
          <a:noFill/>
        </p:spPr>
        <p:txBody>
          <a:bodyPr wrap="square" rtlCol="0">
            <a:spAutoFit/>
          </a:bodyPr>
          <a:lstStyle/>
          <a:p>
            <a:pPr algn="just">
              <a:spcAft>
                <a:spcPts val="600"/>
              </a:spcAft>
            </a:pPr>
            <a:r>
              <a:rPr lang="zh-CN" altLang="en-US" sz="2800" b="1" dirty="0">
                <a:latin typeface="+mj-ea"/>
                <a:ea typeface="+mj-ea"/>
              </a:rPr>
              <a:t>（三）完成电动机自动往返</a:t>
            </a:r>
            <a:r>
              <a:rPr lang="en-US" altLang="zh-CN" sz="2800" b="1" dirty="0">
                <a:latin typeface="+mj-ea"/>
                <a:ea typeface="+mj-ea"/>
              </a:rPr>
              <a:t>PLC</a:t>
            </a:r>
            <a:r>
              <a:rPr lang="zh-CN" altLang="en-US" sz="2800" b="1" dirty="0">
                <a:latin typeface="+mj-ea"/>
                <a:ea typeface="+mj-ea"/>
              </a:rPr>
              <a:t>控制电路的元件接线图</a:t>
            </a:r>
            <a:endParaRPr lang="en-US" altLang="zh-CN" sz="2800" b="1" dirty="0">
              <a:latin typeface="+mj-ea"/>
              <a:ea typeface="+mj-ea"/>
            </a:endParaRPr>
          </a:p>
          <a:p>
            <a:pPr algn="just">
              <a:spcAft>
                <a:spcPts val="600"/>
              </a:spcAft>
            </a:pPr>
            <a:r>
              <a:rPr lang="zh-CN" altLang="en-US" sz="2800" b="1" dirty="0">
                <a:latin typeface="+mj-ea"/>
                <a:ea typeface="+mj-ea"/>
              </a:rPr>
              <a:t>（四）设计电动机自动往返</a:t>
            </a:r>
            <a:r>
              <a:rPr lang="en-US" altLang="zh-CN" sz="2800" b="1" dirty="0">
                <a:latin typeface="+mj-ea"/>
                <a:ea typeface="+mj-ea"/>
              </a:rPr>
              <a:t>PLC</a:t>
            </a:r>
            <a:r>
              <a:rPr lang="zh-CN" altLang="en-US" sz="2800" b="1" dirty="0">
                <a:latin typeface="+mj-ea"/>
                <a:ea typeface="+mj-ea"/>
              </a:rPr>
              <a:t>控制电路的梯形图</a:t>
            </a:r>
            <a:endParaRPr lang="en-US" altLang="zh-CN" sz="2800" b="1" dirty="0">
              <a:latin typeface="+mj-ea"/>
              <a:ea typeface="+mj-ea"/>
            </a:endParaRPr>
          </a:p>
        </p:txBody>
      </p:sp>
      <p:pic>
        <p:nvPicPr>
          <p:cNvPr id="4" name="图片 3">
            <a:extLst>
              <a:ext uri="{FF2B5EF4-FFF2-40B4-BE49-F238E27FC236}">
                <a16:creationId xmlns:a16="http://schemas.microsoft.com/office/drawing/2014/main" id="{229E25F9-FB13-979A-36FC-37D9A0B138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1916349"/>
            <a:ext cx="4927440" cy="3763876"/>
          </a:xfrm>
          <a:prstGeom prst="rect">
            <a:avLst/>
          </a:prstGeom>
        </p:spPr>
      </p:pic>
      <p:pic>
        <p:nvPicPr>
          <p:cNvPr id="8" name="图片 7">
            <a:extLst>
              <a:ext uri="{FF2B5EF4-FFF2-40B4-BE49-F238E27FC236}">
                <a16:creationId xmlns:a16="http://schemas.microsoft.com/office/drawing/2014/main" id="{825A0735-3D8A-06A3-C0FB-E5980EFF86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916349"/>
            <a:ext cx="4907204" cy="3763876"/>
          </a:xfrm>
          <a:prstGeom prst="rect">
            <a:avLst/>
          </a:prstGeom>
        </p:spPr>
      </p:pic>
    </p:spTree>
    <p:extLst>
      <p:ext uri="{BB962C8B-B14F-4D97-AF65-F5344CB8AC3E}">
        <p14:creationId xmlns:p14="http://schemas.microsoft.com/office/powerpoint/2010/main" val="16355162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77CAF-8BD6-8BCE-32FC-0028FB929A4F}"/>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CB545217-C64A-4BAE-8166-018301E2CF79}"/>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EB603316-3E28-6BFD-9FA7-C59950300654}"/>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B5477401-6881-65E4-5B58-C43D9584741F}"/>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A0ECC524-0298-B4D7-7E5B-63B90D76F1B5}"/>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B73330F5-B69B-F262-C359-2E62AE84B844}"/>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EAF189CD-2A4D-C1F8-0729-BFE745F5EF66}"/>
              </a:ext>
            </a:extLst>
          </p:cNvPr>
          <p:cNvSpPr>
            <a:spLocks noGrp="1"/>
          </p:cNvSpPr>
          <p:nvPr>
            <p:custDataLst>
              <p:tags r:id="rId4"/>
            </p:custDataLst>
          </p:nvPr>
        </p:nvSpPr>
        <p:spPr>
          <a:xfrm>
            <a:off x="642620" y="410845"/>
            <a:ext cx="10906760" cy="6015990"/>
          </a:xfrm>
          <a:prstGeom prst="rect">
            <a:avLst/>
          </a:prstGeom>
        </p:spPr>
        <p:txBody>
          <a:bodyPr vert="horz" lIns="91440" tIns="45720" rIns="91440" bIns="45720" rtlCol="0">
            <a:normAutofit fontScale="5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6600" b="1" dirty="0">
                <a:solidFill>
                  <a:schemeClr val="dk1"/>
                </a:solidFill>
                <a:latin typeface="微软雅黑" panose="020B0503020204020204" charset="-122"/>
                <a:ea typeface="微软雅黑" panose="020B0503020204020204" charset="-122"/>
                <a:cs typeface="微软雅黑" panose="020B0503020204020204" charset="-122"/>
              </a:rPr>
              <a:t>任务实施</a:t>
            </a:r>
            <a:endParaRPr lang="en-US" altLang="zh-CN" sz="6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1</a:t>
            </a:r>
            <a:r>
              <a:rPr lang="zh-CN" altLang="en-US" sz="4500" dirty="0">
                <a:solidFill>
                  <a:schemeClr val="dk1"/>
                </a:solidFill>
                <a:latin typeface="+mn-ea"/>
                <a:cs typeface="微软雅黑" panose="020B0503020204020204" charset="-122"/>
              </a:rPr>
              <a:t>）</a:t>
            </a:r>
            <a:r>
              <a:rPr lang="zh-CN" altLang="en-US" sz="4500" dirty="0">
                <a:latin typeface="+mn-ea"/>
              </a:rPr>
              <a:t>根据电路图画出位置图及接线图。</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2</a:t>
            </a:r>
            <a:r>
              <a:rPr lang="zh-CN" altLang="en-US" sz="4500" dirty="0">
                <a:solidFill>
                  <a:schemeClr val="dk1"/>
                </a:solidFill>
                <a:latin typeface="+mn-ea"/>
                <a:cs typeface="微软雅黑" panose="020B0503020204020204" charset="-122"/>
              </a:rPr>
              <a:t>）</a:t>
            </a:r>
            <a:r>
              <a:rPr lang="zh-CN" altLang="en-US" sz="4500" dirty="0">
                <a:latin typeface="+mn-ea"/>
              </a:rPr>
              <a:t>按表</a:t>
            </a:r>
            <a:r>
              <a:rPr lang="en-US" altLang="zh-CN" sz="4500" dirty="0">
                <a:latin typeface="+mn-ea"/>
              </a:rPr>
              <a:t>5-8</a:t>
            </a:r>
            <a:r>
              <a:rPr lang="zh-CN" altLang="en-US" sz="4500" dirty="0">
                <a:latin typeface="+mn-ea"/>
              </a:rPr>
              <a:t>配齐所用电气元件，并进行质量检验。电气元件应完好无损，各项技术指标符合规定要求，否则应予以更换。</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3</a:t>
            </a:r>
            <a:r>
              <a:rPr lang="zh-CN" altLang="en-US" sz="4500" dirty="0">
                <a:solidFill>
                  <a:schemeClr val="dk1"/>
                </a:solidFill>
                <a:latin typeface="+mn-ea"/>
                <a:cs typeface="微软雅黑" panose="020B0503020204020204" charset="-122"/>
              </a:rPr>
              <a:t>）</a:t>
            </a:r>
            <a:r>
              <a:rPr lang="zh-CN" altLang="en-US" sz="4500" dirty="0">
                <a:latin typeface="+mn-ea"/>
              </a:rPr>
              <a:t>在控制板上按设计的位置图所示安装所有的电气元件，并贴上醒目的文字符号。安装时，组合开关、熔断器的受电端应安装在控制板的外侧；电气元件排列要整齐、匀称、间距合理，且便于电气元件的更换；紧固电气元件时用力要均匀，紧固程度适当，做到既要使电气元件安装牢固，又不使其损坏。</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4</a:t>
            </a:r>
            <a:r>
              <a:rPr lang="zh-CN" altLang="en-US" sz="4500" dirty="0">
                <a:solidFill>
                  <a:schemeClr val="dk1"/>
                </a:solidFill>
                <a:latin typeface="+mn-ea"/>
                <a:cs typeface="微软雅黑" panose="020B0503020204020204" charset="-122"/>
              </a:rPr>
              <a:t>）</a:t>
            </a:r>
            <a:r>
              <a:rPr lang="zh-CN" altLang="en-US" sz="4500" dirty="0">
                <a:latin typeface="+mn-ea"/>
              </a:rPr>
              <a:t>按接线图进行板前明线布线和套编码套管。做到布线横平竖直、整齐、 分布均匀、紧贴安装面、走线合理；套编码套管要正确；严禁损伤线心和导线绝缘；接点牢靠，不得松动，不得压绝缘层，不反圈及不露铜过长等。</a:t>
            </a:r>
            <a:endParaRPr lang="en-US" altLang="zh-CN" sz="4500" dirty="0">
              <a:latin typeface="+mn-ea"/>
            </a:endParaRPr>
          </a:p>
          <a:p>
            <a:pPr marL="0" indent="575945" algn="just">
              <a:lnSpc>
                <a:spcPct val="120000"/>
              </a:lnSpc>
              <a:spcBef>
                <a:spcPts val="0"/>
              </a:spcBef>
              <a:spcAft>
                <a:spcPts val="0"/>
              </a:spcAft>
              <a:buNone/>
            </a:pPr>
            <a:r>
              <a:rPr lang="zh-CN" altLang="en-US" sz="4500" dirty="0">
                <a:solidFill>
                  <a:schemeClr val="dk1"/>
                </a:solidFill>
                <a:latin typeface="+mn-ea"/>
                <a:cs typeface="微软雅黑" panose="020B0503020204020204" charset="-122"/>
              </a:rPr>
              <a:t>（</a:t>
            </a:r>
            <a:r>
              <a:rPr lang="en-US" altLang="zh-CN" sz="4500" dirty="0">
                <a:solidFill>
                  <a:schemeClr val="dk1"/>
                </a:solidFill>
                <a:latin typeface="+mn-ea"/>
                <a:cs typeface="微软雅黑" panose="020B0503020204020204" charset="-122"/>
              </a:rPr>
              <a:t>5</a:t>
            </a:r>
            <a:r>
              <a:rPr lang="zh-CN" altLang="en-US" sz="4500" dirty="0">
                <a:solidFill>
                  <a:schemeClr val="dk1"/>
                </a:solidFill>
                <a:latin typeface="+mn-ea"/>
                <a:cs typeface="微软雅黑" panose="020B0503020204020204" charset="-122"/>
              </a:rPr>
              <a:t>）</a:t>
            </a:r>
            <a:r>
              <a:rPr lang="zh-CN" altLang="en-US" sz="4500" dirty="0">
                <a:latin typeface="+mn-ea"/>
              </a:rPr>
              <a:t>根据图</a:t>
            </a:r>
            <a:r>
              <a:rPr lang="en-US" altLang="zh-CN" sz="4500" dirty="0">
                <a:latin typeface="+mn-ea"/>
              </a:rPr>
              <a:t>1-3</a:t>
            </a:r>
            <a:r>
              <a:rPr lang="zh-CN" altLang="en-US" sz="4500" dirty="0">
                <a:latin typeface="+mn-ea"/>
              </a:rPr>
              <a:t>所示电路图检查控制板布线的正确性</a:t>
            </a:r>
            <a:r>
              <a:rPr lang="zh-CN" altLang="en-US" sz="4500" dirty="0">
                <a:solidFill>
                  <a:schemeClr val="dk1"/>
                </a:solidFill>
                <a:latin typeface="+mn-ea"/>
                <a:cs typeface="微软雅黑" panose="020B0503020204020204" charset="-122"/>
              </a:rPr>
              <a:t>。</a:t>
            </a:r>
            <a:endParaRPr lang="zh-CN" altLang="en-US" sz="4500" b="1" dirty="0">
              <a:solidFill>
                <a:schemeClr val="dk1"/>
              </a:solidFill>
              <a:latin typeface="+mn-ea"/>
              <a:cs typeface="微软雅黑" panose="020B0503020204020204" charset="-122"/>
            </a:endParaRPr>
          </a:p>
        </p:txBody>
      </p:sp>
      <p:sp>
        <p:nvSpPr>
          <p:cNvPr id="2" name="五边形 4">
            <a:extLst>
              <a:ext uri="{FF2B5EF4-FFF2-40B4-BE49-F238E27FC236}">
                <a16:creationId xmlns:a16="http://schemas.microsoft.com/office/drawing/2014/main" id="{BCB69332-E04F-D1BE-2BD9-7FC462D8CB64}"/>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extLst>
      <p:ext uri="{BB962C8B-B14F-4D97-AF65-F5344CB8AC3E}">
        <p14:creationId xmlns:p14="http://schemas.microsoft.com/office/powerpoint/2010/main" val="241493946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C6074-B9AA-64CE-9206-20B716A8D130}"/>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BBF6C779-4B9A-B28B-A83C-612D9ED8AA43}"/>
              </a:ext>
            </a:extLst>
          </p:cNvPr>
          <p:cNvSpPr txBox="1"/>
          <p:nvPr/>
        </p:nvSpPr>
        <p:spPr>
          <a:xfrm>
            <a:off x="840000" y="1166842"/>
            <a:ext cx="10512000" cy="4524315"/>
          </a:xfrm>
          <a:prstGeom prst="rect">
            <a:avLst/>
          </a:prstGeom>
          <a:noFill/>
        </p:spPr>
        <p:txBody>
          <a:bodyPr wrap="square" rtlCol="0">
            <a:spAutoFit/>
          </a:bodyPr>
          <a:lstStyle/>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6</a:t>
            </a:r>
            <a:r>
              <a:rPr lang="zh-CN" altLang="en-US" sz="2400" dirty="0">
                <a:solidFill>
                  <a:schemeClr val="dk1"/>
                </a:solidFill>
                <a:latin typeface="+mn-ea"/>
                <a:cs typeface="微软雅黑" panose="020B0503020204020204" charset="-122"/>
              </a:rPr>
              <a:t>）</a:t>
            </a:r>
            <a:r>
              <a:rPr lang="zh-CN" altLang="en-US" sz="2400" dirty="0">
                <a:latin typeface="+mn-ea"/>
              </a:rPr>
              <a:t>安装电动机。做到安装牢固、平稳，防止在换向时产生滚动而引起事故。 </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7</a:t>
            </a:r>
            <a:r>
              <a:rPr lang="zh-CN" altLang="en-US" sz="2400" dirty="0">
                <a:solidFill>
                  <a:schemeClr val="dk1"/>
                </a:solidFill>
                <a:latin typeface="+mn-ea"/>
                <a:cs typeface="微软雅黑" panose="020B0503020204020204" charset="-122"/>
              </a:rPr>
              <a:t>）</a:t>
            </a:r>
            <a:r>
              <a:rPr lang="zh-CN" altLang="en-US" sz="2400" dirty="0">
                <a:latin typeface="+mn-ea"/>
              </a:rPr>
              <a:t>可靠连接电动机和按钮金属外壳的保护接地线。</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8</a:t>
            </a:r>
            <a:r>
              <a:rPr lang="zh-CN" altLang="en-US" sz="2400" dirty="0">
                <a:solidFill>
                  <a:schemeClr val="dk1"/>
                </a:solidFill>
                <a:latin typeface="+mn-ea"/>
                <a:cs typeface="微软雅黑" panose="020B0503020204020204" charset="-122"/>
              </a:rPr>
              <a:t>）</a:t>
            </a:r>
            <a:r>
              <a:rPr lang="zh-CN" altLang="en-US" sz="2400" dirty="0">
                <a:latin typeface="+mn-ea"/>
              </a:rPr>
              <a:t>启动ＧＸ软件。</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9</a:t>
            </a:r>
            <a:r>
              <a:rPr lang="zh-CN" altLang="en-US" sz="2400" dirty="0">
                <a:solidFill>
                  <a:schemeClr val="dk1"/>
                </a:solidFill>
                <a:latin typeface="+mn-ea"/>
                <a:cs typeface="微软雅黑" panose="020B0503020204020204" charset="-122"/>
              </a:rPr>
              <a:t>）</a:t>
            </a:r>
            <a:r>
              <a:rPr lang="zh-CN" altLang="en-US" sz="2400" dirty="0">
                <a:latin typeface="+mn-ea"/>
              </a:rPr>
              <a:t>创建新文件。</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10</a:t>
            </a:r>
            <a:r>
              <a:rPr lang="zh-CN" altLang="en-US" sz="2400" dirty="0">
                <a:solidFill>
                  <a:schemeClr val="dk1"/>
                </a:solidFill>
                <a:latin typeface="+mn-ea"/>
                <a:cs typeface="微软雅黑" panose="020B0503020204020204" charset="-122"/>
              </a:rPr>
              <a:t>）</a:t>
            </a:r>
            <a:r>
              <a:rPr lang="zh-CN" altLang="en-US" sz="2400" dirty="0">
                <a:latin typeface="+mn-ea"/>
              </a:rPr>
              <a:t>选择</a:t>
            </a:r>
            <a:r>
              <a:rPr lang="en-US" altLang="zh-CN" sz="2400" dirty="0">
                <a:latin typeface="+mn-ea"/>
              </a:rPr>
              <a:t>PLC</a:t>
            </a:r>
            <a:r>
              <a:rPr lang="zh-CN" altLang="en-US" sz="2400" dirty="0">
                <a:latin typeface="+mn-ea"/>
              </a:rPr>
              <a:t>机型。 </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11</a:t>
            </a:r>
            <a:r>
              <a:rPr lang="zh-CN" altLang="en-US" sz="2400" dirty="0">
                <a:solidFill>
                  <a:schemeClr val="dk1"/>
                </a:solidFill>
                <a:latin typeface="+mn-ea"/>
                <a:cs typeface="微软雅黑" panose="020B0503020204020204" charset="-122"/>
              </a:rPr>
              <a:t>）</a:t>
            </a:r>
            <a:r>
              <a:rPr lang="zh-CN" altLang="en-US" sz="2400" dirty="0">
                <a:latin typeface="+mn-ea"/>
              </a:rPr>
              <a:t>在离线状态下输入程序。</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12</a:t>
            </a:r>
            <a:r>
              <a:rPr lang="zh-CN" altLang="en-US" sz="2400" dirty="0">
                <a:solidFill>
                  <a:schemeClr val="dk1"/>
                </a:solidFill>
                <a:latin typeface="+mn-ea"/>
                <a:cs typeface="微软雅黑" panose="020B0503020204020204" charset="-122"/>
              </a:rPr>
              <a:t>）</a:t>
            </a:r>
            <a:r>
              <a:rPr lang="zh-CN" altLang="en-US" sz="2400" dirty="0">
                <a:latin typeface="+mn-ea"/>
              </a:rPr>
              <a:t>程序编译。输入</a:t>
            </a:r>
            <a:r>
              <a:rPr lang="en-US" altLang="zh-CN" sz="2400" dirty="0">
                <a:latin typeface="+mn-ea"/>
              </a:rPr>
              <a:t>ED</a:t>
            </a:r>
            <a:r>
              <a:rPr lang="zh-CN" altLang="en-US" sz="2400" dirty="0">
                <a:latin typeface="+mn-ea"/>
              </a:rPr>
              <a:t>指令</a:t>
            </a:r>
            <a:r>
              <a:rPr lang="en-US" altLang="zh-CN" sz="2400" dirty="0">
                <a:latin typeface="+mn-ea"/>
              </a:rPr>
              <a:t>: </a:t>
            </a:r>
            <a:r>
              <a:rPr lang="zh-CN" altLang="en-US" sz="2400" dirty="0">
                <a:latin typeface="+mn-ea"/>
              </a:rPr>
              <a:t>按 “</a:t>
            </a:r>
            <a:r>
              <a:rPr lang="en-US" altLang="zh-CN" sz="2400" dirty="0">
                <a:latin typeface="+mn-ea"/>
              </a:rPr>
              <a:t>Shift</a:t>
            </a:r>
            <a:r>
              <a:rPr lang="zh-CN" altLang="en-US" sz="2400" dirty="0">
                <a:latin typeface="+mn-ea"/>
              </a:rPr>
              <a:t>”＋“</a:t>
            </a:r>
            <a:r>
              <a:rPr lang="en-US" altLang="zh-CN" sz="2400" dirty="0">
                <a:latin typeface="+mn-ea"/>
              </a:rPr>
              <a:t>F4</a:t>
            </a:r>
            <a:r>
              <a:rPr lang="zh-CN" altLang="en-US" sz="2400" dirty="0">
                <a:latin typeface="+mn-ea"/>
              </a:rPr>
              <a:t>” 组合键，完成整个程序的编译操作。</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13</a:t>
            </a:r>
            <a:r>
              <a:rPr lang="zh-CN" altLang="en-US" sz="2400" dirty="0">
                <a:solidFill>
                  <a:schemeClr val="dk1"/>
                </a:solidFill>
                <a:latin typeface="+mn-ea"/>
                <a:cs typeface="微软雅黑" panose="020B0503020204020204" charset="-122"/>
              </a:rPr>
              <a:t>）</a:t>
            </a:r>
            <a:r>
              <a:rPr lang="zh-CN" altLang="en-US" sz="2400" dirty="0">
                <a:latin typeface="+mn-ea"/>
              </a:rPr>
              <a:t>程序离线调试。强制</a:t>
            </a:r>
            <a:r>
              <a:rPr lang="en-US" altLang="zh-CN" sz="2400" dirty="0">
                <a:latin typeface="+mn-ea"/>
              </a:rPr>
              <a:t>X0</a:t>
            </a:r>
            <a:r>
              <a:rPr lang="zh-CN" altLang="en-US" sz="2400" dirty="0">
                <a:latin typeface="+mn-ea"/>
              </a:rPr>
              <a:t>为</a:t>
            </a:r>
            <a:r>
              <a:rPr lang="en-US" altLang="zh-CN" sz="2400" dirty="0">
                <a:latin typeface="+mn-ea"/>
              </a:rPr>
              <a:t>1</a:t>
            </a:r>
            <a:r>
              <a:rPr lang="zh-CN" altLang="en-US" sz="2400" dirty="0">
                <a:latin typeface="+mn-ea"/>
              </a:rPr>
              <a:t>，则</a:t>
            </a:r>
            <a:r>
              <a:rPr lang="en-US" altLang="zh-CN" sz="2400" dirty="0">
                <a:latin typeface="+mn-ea"/>
              </a:rPr>
              <a:t>Y0</a:t>
            </a:r>
            <a:r>
              <a:rPr lang="zh-CN" altLang="en-US" sz="2400" dirty="0">
                <a:latin typeface="+mn-ea"/>
              </a:rPr>
              <a:t>通电并自锁。</a:t>
            </a:r>
            <a:endParaRPr lang="en-US" altLang="zh-CN" sz="2400" dirty="0">
              <a:latin typeface="+mn-ea"/>
            </a:endParaRPr>
          </a:p>
          <a:p>
            <a:pPr indent="576000" algn="just"/>
            <a:r>
              <a:rPr lang="zh-CN" altLang="en-US" sz="2400" dirty="0">
                <a:solidFill>
                  <a:schemeClr val="dk1"/>
                </a:solidFill>
                <a:latin typeface="+mn-ea"/>
                <a:cs typeface="微软雅黑" panose="020B0503020204020204" charset="-122"/>
              </a:rPr>
              <a:t>（</a:t>
            </a:r>
            <a:r>
              <a:rPr lang="en-US" altLang="zh-CN" sz="2400" dirty="0">
                <a:solidFill>
                  <a:schemeClr val="dk1"/>
                </a:solidFill>
                <a:latin typeface="+mn-ea"/>
                <a:cs typeface="微软雅黑" panose="020B0503020204020204" charset="-122"/>
              </a:rPr>
              <a:t>14</a:t>
            </a:r>
            <a:r>
              <a:rPr lang="zh-CN" altLang="en-US" sz="2400" dirty="0">
                <a:solidFill>
                  <a:schemeClr val="dk1"/>
                </a:solidFill>
                <a:latin typeface="+mn-ea"/>
                <a:cs typeface="微软雅黑" panose="020B0503020204020204" charset="-122"/>
              </a:rPr>
              <a:t>）</a:t>
            </a:r>
            <a:r>
              <a:rPr lang="zh-CN" altLang="en-US" sz="2400" dirty="0">
                <a:latin typeface="+mn-ea"/>
              </a:rPr>
              <a:t>程序在线调试。连接电源、电动机等控制板外部的导线，导线要敷设在导线通道内， 并采用绝缘良好的橡皮线进行通电校验。</a:t>
            </a:r>
          </a:p>
        </p:txBody>
      </p:sp>
    </p:spTree>
    <p:extLst>
      <p:ext uri="{BB962C8B-B14F-4D97-AF65-F5344CB8AC3E}">
        <p14:creationId xmlns:p14="http://schemas.microsoft.com/office/powerpoint/2010/main" val="32134563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EDF3C-D41A-098A-3080-93BFC4E52325}"/>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0C484633-E3D7-503D-4867-86B44B42BEBD}"/>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2E048019-3BED-65D1-8D41-4FD1F4C0E127}"/>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7135E5DB-07D5-E41C-1380-16FEA6A8E059}"/>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CED54076-7D7F-F5EC-ED7D-298827425107}"/>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7058434C-1952-7B26-693B-031468046C9E}"/>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a:extLst>
              <a:ext uri="{FF2B5EF4-FFF2-40B4-BE49-F238E27FC236}">
                <a16:creationId xmlns:a16="http://schemas.microsoft.com/office/drawing/2014/main" id="{0627CC83-0D71-EE71-1E40-DF60173BEC4A}"/>
              </a:ext>
            </a:extLst>
          </p:cNvPr>
          <p:cNvSpPr>
            <a:spLocks noGrp="1"/>
          </p:cNvSpPr>
          <p:nvPr>
            <p:custDataLst>
              <p:tags r:id="rId4"/>
            </p:custDataLst>
          </p:nvPr>
        </p:nvSpPr>
        <p:spPr>
          <a:xfrm>
            <a:off x="568960" y="410845"/>
            <a:ext cx="11328400" cy="63652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检查评估</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00000"/>
              </a:lnSpc>
              <a:spcBef>
                <a:spcPts val="0"/>
              </a:spcBef>
              <a:buNone/>
            </a:pPr>
            <a:r>
              <a:rPr lang="zh-CN" altLang="en-US" sz="2400" dirty="0">
                <a:solidFill>
                  <a:schemeClr val="dk1"/>
                </a:solidFill>
                <a:latin typeface="+mn-ea"/>
                <a:cs typeface="微软雅黑" panose="020B0503020204020204" charset="-122"/>
              </a:rPr>
              <a:t>检查表如表</a:t>
            </a:r>
            <a:r>
              <a:rPr lang="en-US" altLang="zh-CN" sz="2400" dirty="0">
                <a:solidFill>
                  <a:schemeClr val="dk1"/>
                </a:solidFill>
                <a:latin typeface="+mn-ea"/>
                <a:cs typeface="微软雅黑" panose="020B0503020204020204" charset="-122"/>
              </a:rPr>
              <a:t>5-11</a:t>
            </a:r>
            <a:r>
              <a:rPr lang="zh-CN" altLang="en-US" sz="2400" dirty="0">
                <a:solidFill>
                  <a:schemeClr val="dk1"/>
                </a:solidFill>
                <a:latin typeface="+mn-ea"/>
                <a:cs typeface="微软雅黑" panose="020B0503020204020204" charset="-122"/>
              </a:rPr>
              <a:t>所示，评分表如表</a:t>
            </a:r>
            <a:r>
              <a:rPr lang="en-US" altLang="zh-CN" sz="2400" dirty="0">
                <a:solidFill>
                  <a:schemeClr val="dk1"/>
                </a:solidFill>
                <a:latin typeface="+mn-ea"/>
                <a:cs typeface="微软雅黑" panose="020B0503020204020204" charset="-122"/>
              </a:rPr>
              <a:t>5-12</a:t>
            </a:r>
            <a:r>
              <a:rPr lang="zh-CN" altLang="en-US" sz="2400" dirty="0">
                <a:solidFill>
                  <a:schemeClr val="dk1"/>
                </a:solidFill>
                <a:latin typeface="+mn-ea"/>
                <a:cs typeface="微软雅黑" panose="020B0503020204020204" charset="-122"/>
              </a:rPr>
              <a:t>所示。</a:t>
            </a:r>
            <a:endParaRPr lang="en-US" altLang="zh-CN" sz="2400" dirty="0">
              <a:solidFill>
                <a:schemeClr val="dk1"/>
              </a:solidFill>
              <a:latin typeface="+mn-ea"/>
              <a:cs typeface="微软雅黑" panose="020B0503020204020204" charset="-122"/>
            </a:endParaRPr>
          </a:p>
        </p:txBody>
      </p:sp>
      <p:sp>
        <p:nvSpPr>
          <p:cNvPr id="2" name="五边形 4">
            <a:extLst>
              <a:ext uri="{FF2B5EF4-FFF2-40B4-BE49-F238E27FC236}">
                <a16:creationId xmlns:a16="http://schemas.microsoft.com/office/drawing/2014/main" id="{F801993D-60AC-27F3-46E6-3D21CB973F34}"/>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a:extLst>
              <a:ext uri="{FF2B5EF4-FFF2-40B4-BE49-F238E27FC236}">
                <a16:creationId xmlns:a16="http://schemas.microsoft.com/office/drawing/2014/main" id="{E2C343AA-EE6A-CDF9-8B00-1B5A4AE7C68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62266" y="2613869"/>
            <a:ext cx="5007569" cy="1630262"/>
          </a:xfrm>
          <a:prstGeom prst="rect">
            <a:avLst/>
          </a:prstGeom>
        </p:spPr>
      </p:pic>
      <p:pic>
        <p:nvPicPr>
          <p:cNvPr id="8" name="图片 7">
            <a:extLst>
              <a:ext uri="{FF2B5EF4-FFF2-40B4-BE49-F238E27FC236}">
                <a16:creationId xmlns:a16="http://schemas.microsoft.com/office/drawing/2014/main" id="{1EECACB3-07E6-0158-5FC8-C17CE30F992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22166" y="1425103"/>
            <a:ext cx="5177171" cy="4703323"/>
          </a:xfrm>
          <a:prstGeom prst="rect">
            <a:avLst/>
          </a:prstGeom>
        </p:spPr>
      </p:pic>
    </p:spTree>
    <p:custDataLst>
      <p:tags r:id="rId1"/>
    </p:custDataLst>
    <p:extLst>
      <p:ext uri="{BB962C8B-B14F-4D97-AF65-F5344CB8AC3E}">
        <p14:creationId xmlns:p14="http://schemas.microsoft.com/office/powerpoint/2010/main" val="88323408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99F466-F025-A60A-3F91-1C51CCA2A510}"/>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F6E368E1-A6A5-6064-1BE0-1540D48A77A5}"/>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D574E75B-F759-EDD3-C307-56449B932F67}"/>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19732C6D-EE84-9CF3-A15E-5F095583F19A}"/>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FE095B55-8098-978C-A30B-7D4DB2EEDF5F}"/>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0ECE902B-C73F-9E1D-C248-EA2076B65620}"/>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a:extLst>
              <a:ext uri="{FF2B5EF4-FFF2-40B4-BE49-F238E27FC236}">
                <a16:creationId xmlns:a16="http://schemas.microsoft.com/office/drawing/2014/main" id="{F7764AF0-33E9-5C37-4C81-CF3B026C26EB}"/>
              </a:ext>
            </a:extLst>
          </p:cNvPr>
          <p:cNvSpPr>
            <a:spLocks noGrp="1"/>
          </p:cNvSpPr>
          <p:nvPr>
            <p:custDataLst>
              <p:tags r:id="rId4"/>
            </p:custDataLst>
          </p:nvPr>
        </p:nvSpPr>
        <p:spPr>
          <a:xfrm>
            <a:off x="838200" y="993913"/>
            <a:ext cx="10515600" cy="2435087"/>
          </a:xfrm>
          <a:prstGeom prst="rect">
            <a:avLst/>
          </a:prstGeom>
        </p:spPr>
        <p:txBody>
          <a:bodyPr vert="horz" lIns="91440" tIns="45720" rIns="91440" bIns="45720" rtlCol="0" anchor="ctr">
            <a:normAutofit fontScale="97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收获反思</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Aft>
                <a:spcPts val="0"/>
              </a:spcAft>
              <a:buNone/>
            </a:pPr>
            <a:r>
              <a:rPr lang="zh-CN" altLang="en-US" sz="2400" dirty="0"/>
              <a:t>搜集并分享钱伟长放弃自己擅长的文科，改学自己不及格的理科，立志报国，终成著名科学家的事迹。撰写本人克服畏难情绪、坚定报国信念的决心与恒心，并填写在表</a:t>
            </a:r>
            <a:r>
              <a:rPr lang="en-US" altLang="zh-CN" sz="2400" dirty="0"/>
              <a:t>5-13</a:t>
            </a:r>
            <a:r>
              <a:rPr lang="zh-CN" altLang="en-US" sz="2400" dirty="0"/>
              <a:t>中。</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550ACE70-D222-F4B0-CC3B-547742C3A7BB}"/>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a:extLst>
              <a:ext uri="{FF2B5EF4-FFF2-40B4-BE49-F238E27FC236}">
                <a16:creationId xmlns:a16="http://schemas.microsoft.com/office/drawing/2014/main" id="{518095BE-C8BB-DBB8-A575-41F1E4F46F6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17359" y="3429000"/>
            <a:ext cx="9757282" cy="1738989"/>
          </a:xfrm>
          <a:prstGeom prst="rect">
            <a:avLst/>
          </a:prstGeom>
        </p:spPr>
      </p:pic>
    </p:spTree>
    <p:custDataLst>
      <p:tags r:id="rId1"/>
    </p:custDataLst>
    <p:extLst>
      <p:ext uri="{BB962C8B-B14F-4D97-AF65-F5344CB8AC3E}">
        <p14:creationId xmlns:p14="http://schemas.microsoft.com/office/powerpoint/2010/main" val="71641064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999361" y="493078"/>
            <a:ext cx="10512000" cy="2664023"/>
          </a:xfrm>
          <a:prstGeom prst="rect">
            <a:avLst/>
          </a:prstGeom>
        </p:spPr>
        <p:txBody>
          <a:bodyPr vert="horz" lIns="91440" tIns="45720" rIns="91440" bIns="45720" rtlCol="0" anchor="ct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auto" latinLnBrk="0" hangingPunct="1">
              <a:lnSpc>
                <a:spcPct val="120000"/>
              </a:lnSpc>
              <a:spcBef>
                <a:spcPts val="1000"/>
              </a:spcBef>
              <a:spcAft>
                <a:spcPts val="600"/>
              </a:spcAft>
              <a:buClrTx/>
              <a:buSzTx/>
              <a:buFont typeface="Arial" panose="020B0604020202020204" pitchFamily="34" charset="0"/>
              <a:buChar char="•"/>
              <a:tabLst/>
              <a:defRPr/>
            </a:pPr>
            <a:r>
              <a:rPr kumimoji="0" lang="zh-CN" altLang="en-US" sz="4600" b="1" i="0" u="none" strike="noStrike" kern="1200" cap="none" spc="0" normalizeH="0" baseline="0" noProof="0" dirty="0">
                <a:ln>
                  <a:noFill/>
                </a:ln>
                <a:solidFill>
                  <a:srgbClr val="000000"/>
                </a:solidFill>
                <a:effectLst/>
                <a:uLnTx/>
                <a:uFillTx/>
                <a:latin typeface="+mj-ea"/>
                <a:ea typeface="+mj-ea"/>
                <a:cs typeface="微软雅黑" panose="020B0503020204020204" charset="-122"/>
              </a:rPr>
              <a:t>任务分析</a:t>
            </a:r>
            <a:endParaRPr kumimoji="0" lang="en-US" altLang="zh-CN" sz="4600" b="1" i="0" u="none" strike="noStrike" kern="1200" cap="none" spc="0" normalizeH="0" baseline="0" noProof="0" dirty="0">
              <a:ln>
                <a:noFill/>
              </a:ln>
              <a:solidFill>
                <a:srgbClr val="000000"/>
              </a:solidFill>
              <a:effectLst/>
              <a:uLnTx/>
              <a:uFillTx/>
              <a:latin typeface="+mj-ea"/>
              <a:ea typeface="+mj-ea"/>
              <a:cs typeface="微软雅黑" panose="020B0503020204020204" charset="-122"/>
            </a:endParaRPr>
          </a:p>
          <a:p>
            <a:pPr marL="0" marR="0" lvl="0" indent="576000" algn="just" defTabSz="914400" rtl="0" eaLnBrk="1" fontAlgn="auto" latinLnBrk="0" hangingPunct="1">
              <a:lnSpc>
                <a:spcPct val="120000"/>
              </a:lnSpc>
              <a:spcBef>
                <a:spcPts val="0"/>
              </a:spcBef>
              <a:spcAft>
                <a:spcPts val="600"/>
              </a:spcAft>
              <a:buClrTx/>
              <a:buSzTx/>
              <a:buFont typeface="Arial" panose="020B0604020202020204" pitchFamily="34" charset="0"/>
              <a:buNone/>
              <a:tabLst/>
              <a:defRPr/>
            </a:pPr>
            <a:r>
              <a:rPr kumimoji="0" lang="en-US" altLang="zh-CN" sz="3700" b="1" i="0" u="none" strike="noStrike" kern="1200" cap="none" spc="0" normalizeH="0" baseline="0" noProof="0" dirty="0">
                <a:ln>
                  <a:noFill/>
                </a:ln>
                <a:solidFill>
                  <a:srgbClr val="000000"/>
                </a:solidFill>
                <a:effectLst/>
                <a:uLnTx/>
                <a:uFillTx/>
                <a:latin typeface="+mn-ea"/>
                <a:cs typeface="微软雅黑" panose="020B0503020204020204" charset="-122"/>
              </a:rPr>
              <a:t>1.</a:t>
            </a:r>
            <a:r>
              <a:rPr kumimoji="0" lang="zh-CN" altLang="en-US" sz="3700" b="1" i="0" u="none" strike="noStrike" kern="1200" cap="none" spc="0" normalizeH="0" baseline="0" noProof="0" dirty="0">
                <a:ln>
                  <a:noFill/>
                </a:ln>
                <a:solidFill>
                  <a:srgbClr val="000000"/>
                </a:solidFill>
                <a:effectLst/>
                <a:uLnTx/>
                <a:uFillTx/>
                <a:latin typeface="+mn-ea"/>
                <a:cs typeface="微软雅黑" panose="020B0503020204020204" charset="-122"/>
              </a:rPr>
              <a:t>电动机正反转连续运行</a:t>
            </a:r>
            <a:r>
              <a:rPr kumimoji="0" lang="en-US" altLang="zh-CN" sz="3700" b="1" i="0" u="none" strike="noStrike" kern="1200" cap="none" spc="0" normalizeH="0" baseline="0" noProof="0" dirty="0">
                <a:ln>
                  <a:noFill/>
                </a:ln>
                <a:solidFill>
                  <a:srgbClr val="000000"/>
                </a:solidFill>
                <a:effectLst/>
                <a:uLnTx/>
                <a:uFillTx/>
                <a:latin typeface="+mn-ea"/>
                <a:cs typeface="微软雅黑" panose="020B0503020204020204" charset="-122"/>
              </a:rPr>
              <a:t>PLC</a:t>
            </a:r>
            <a:r>
              <a:rPr kumimoji="0" lang="zh-CN" altLang="en-US" sz="3700" b="1" i="0" u="none" strike="noStrike" kern="1200" cap="none" spc="0" normalizeH="0" baseline="0" noProof="0" dirty="0">
                <a:ln>
                  <a:noFill/>
                </a:ln>
                <a:solidFill>
                  <a:srgbClr val="000000"/>
                </a:solidFill>
                <a:effectLst/>
                <a:uLnTx/>
                <a:uFillTx/>
                <a:latin typeface="+mn-ea"/>
                <a:cs typeface="微软雅黑" panose="020B0503020204020204" charset="-122"/>
              </a:rPr>
              <a:t>控制主电路</a:t>
            </a:r>
            <a:endParaRPr kumimoji="0" lang="en-US" altLang="zh-CN" sz="3700" b="1" i="0" u="none" strike="noStrike" kern="1200" cap="none" spc="0" normalizeH="0" baseline="0" noProof="0" dirty="0">
              <a:ln>
                <a:noFill/>
              </a:ln>
              <a:solidFill>
                <a:srgbClr val="000000"/>
              </a:solidFill>
              <a:effectLst/>
              <a:uLnTx/>
              <a:uFillTx/>
              <a:latin typeface="+mn-ea"/>
              <a:cs typeface="微软雅黑" panose="020B0503020204020204" charset="-122"/>
            </a:endParaRPr>
          </a:p>
          <a:p>
            <a:pPr marL="0" lvl="0" indent="576000" algn="just">
              <a:lnSpc>
                <a:spcPct val="120000"/>
              </a:lnSpc>
              <a:spcBef>
                <a:spcPts val="0"/>
              </a:spcBef>
              <a:buNone/>
            </a:pPr>
            <a:r>
              <a:rPr lang="en-US" altLang="zh-CN" sz="3400" dirty="0">
                <a:latin typeface="+mn-ea"/>
              </a:rPr>
              <a:t>PLC</a:t>
            </a:r>
            <a:r>
              <a:rPr lang="zh-CN" altLang="en-US" sz="3400" dirty="0">
                <a:latin typeface="+mn-ea"/>
              </a:rPr>
              <a:t>完成电动机正反转连续运行控制功能依靠的是对控制电路的改造，而其主电路与传统的继电器接触器控制电动机的正反转连续运行控制的主电路相同，其电路图与项目一任务二电动机双向控制电路装调电路图相同，如图</a:t>
            </a:r>
            <a:r>
              <a:rPr lang="en-US" altLang="zh-CN" sz="3400" dirty="0">
                <a:latin typeface="+mn-ea"/>
              </a:rPr>
              <a:t>1-25</a:t>
            </a:r>
            <a:r>
              <a:rPr lang="zh-CN" altLang="en-US" sz="3400" dirty="0">
                <a:latin typeface="+mn-ea"/>
              </a:rPr>
              <a:t>所示。</a:t>
            </a:r>
            <a:endParaRPr kumimoji="0" lang="en-US" altLang="zh-CN" sz="3400" b="0" i="0" u="none" strike="noStrike" kern="1200" cap="none" spc="0" normalizeH="0" baseline="0" noProof="0" dirty="0">
              <a:ln>
                <a:noFill/>
              </a:ln>
              <a:solidFill>
                <a:srgbClr val="000000"/>
              </a:solidFill>
              <a:effectLst/>
              <a:uLnTx/>
              <a:uFillTx/>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7" name="图片 6">
            <a:extLst>
              <a:ext uri="{FF2B5EF4-FFF2-40B4-BE49-F238E27FC236}">
                <a16:creationId xmlns:a16="http://schemas.microsoft.com/office/drawing/2014/main" id="{27C2A653-AFB2-5590-8499-2010D4A52A7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80027" y="3157101"/>
            <a:ext cx="4431946" cy="319848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16389"/>
            <p:custDataLst>
              <p:tags r:id="rId2"/>
            </p:custDataLst>
          </p:nvPr>
        </p:nvSpPr>
        <p:spPr/>
        <p:txBody>
          <a:bodyPr/>
          <a:lstStyle/>
          <a:p>
            <a:r>
              <a:rPr lang="zh-CN" altLang="en-US"/>
              <a:t>THE END</a:t>
            </a:r>
          </a:p>
        </p:txBody>
      </p:sp>
      <p:sp>
        <p:nvSpPr>
          <p:cNvPr id="3" name="标题 2"/>
          <p:cNvSpPr>
            <a:spLocks noGrp="1"/>
          </p:cNvSpPr>
          <p:nvPr>
            <p:ph type="ctrTitle" idx="16388"/>
            <p:custDataLst>
              <p:tags r:id="rId3"/>
            </p:custDataLst>
          </p:nvPr>
        </p:nvSpPr>
        <p:spPr/>
        <p:txBody>
          <a:bodyPr>
            <a:normAutofit/>
          </a:bodyPr>
          <a:lstStyle/>
          <a:p>
            <a:r>
              <a:rPr lang="zh-CN" altLang="en-US" sz="3110">
                <a:sym typeface="+mn-ea"/>
              </a:rPr>
              <a:t>数控机床电气控制（第4版）</a:t>
            </a:r>
            <a:endParaRPr lang="zh-CN" altLang="en-US" sz="3110"/>
          </a:p>
        </p:txBody>
      </p:sp>
      <p:pic>
        <p:nvPicPr>
          <p:cNvPr id="9" name="图片 8"/>
          <p:cNvPicPr>
            <a:picLocks noChangeAspect="1"/>
          </p:cNvPicPr>
          <p:nvPr/>
        </p:nvPicPr>
        <p:blipFill>
          <a:blip r:embed="rId5"/>
          <a:stretch>
            <a:fillRect/>
          </a:stretch>
        </p:blipFill>
        <p:spPr>
          <a:xfrm>
            <a:off x="256540" y="196850"/>
            <a:ext cx="2402205" cy="4083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C1FD10B4-D966-14DD-65EE-6914149BADB2}"/>
              </a:ext>
            </a:extLst>
          </p:cNvPr>
          <p:cNvSpPr txBox="1"/>
          <p:nvPr/>
        </p:nvSpPr>
        <p:spPr>
          <a:xfrm>
            <a:off x="836578" y="496111"/>
            <a:ext cx="10512000" cy="3247043"/>
          </a:xfrm>
          <a:prstGeom prst="rect">
            <a:avLst/>
          </a:prstGeom>
          <a:noFill/>
        </p:spPr>
        <p:txBody>
          <a:bodyPr wrap="square" rtlCol="0">
            <a:spAutoFit/>
          </a:bodyPr>
          <a:lstStyle/>
          <a:p>
            <a:pPr indent="576000" algn="just">
              <a:spcAft>
                <a:spcPts val="600"/>
              </a:spcAft>
            </a:pPr>
            <a:r>
              <a:rPr lang="en-US" altLang="zh-CN" sz="2400" b="1" dirty="0">
                <a:latin typeface="+mj-ea"/>
                <a:ea typeface="+mj-ea"/>
              </a:rPr>
              <a:t>2.</a:t>
            </a:r>
            <a:r>
              <a:rPr lang="zh-CN" altLang="en-US" sz="2400" b="1" dirty="0">
                <a:latin typeface="+mj-ea"/>
                <a:ea typeface="+mj-ea"/>
              </a:rPr>
              <a:t>电动机的正反转连续运行</a:t>
            </a:r>
            <a:r>
              <a:rPr lang="en-US" altLang="zh-CN" sz="2400" b="1" dirty="0">
                <a:latin typeface="+mj-ea"/>
                <a:ea typeface="+mj-ea"/>
              </a:rPr>
              <a:t>PLC</a:t>
            </a:r>
            <a:r>
              <a:rPr lang="zh-CN" altLang="en-US" sz="2400" b="1" dirty="0">
                <a:latin typeface="+mj-ea"/>
                <a:ea typeface="+mj-ea"/>
              </a:rPr>
              <a:t>控制电路</a:t>
            </a:r>
            <a:endParaRPr lang="en-US" altLang="zh-CN" sz="2400" b="1" dirty="0">
              <a:latin typeface="+mj-ea"/>
              <a:ea typeface="+mj-ea"/>
            </a:endParaRPr>
          </a:p>
          <a:p>
            <a:pPr indent="576000" algn="just"/>
            <a:r>
              <a:rPr lang="zh-CN" altLang="en-US" sz="2200" dirty="0"/>
              <a:t>图</a:t>
            </a:r>
            <a:r>
              <a:rPr lang="en-US" altLang="zh-CN" sz="2200" dirty="0"/>
              <a:t>5-1</a:t>
            </a:r>
            <a:r>
              <a:rPr lang="zh-CN" altLang="en-US" sz="2200" dirty="0"/>
              <a:t>（</a:t>
            </a:r>
            <a:r>
              <a:rPr lang="en-US" altLang="zh-CN" sz="2200" dirty="0"/>
              <a:t>a</a:t>
            </a:r>
            <a:r>
              <a:rPr lang="zh-CN" altLang="en-US" sz="2200" dirty="0"/>
              <a:t>）所示为电动机的正反转连续运行</a:t>
            </a:r>
            <a:r>
              <a:rPr lang="en-US" altLang="zh-CN" sz="2200" dirty="0"/>
              <a:t>PLC</a:t>
            </a:r>
            <a:r>
              <a:rPr lang="zh-CN" altLang="en-US" sz="2200" dirty="0"/>
              <a:t>的</a:t>
            </a:r>
            <a:r>
              <a:rPr lang="en-US" altLang="zh-CN" sz="2200" dirty="0"/>
              <a:t>I/O</a:t>
            </a:r>
            <a:r>
              <a:rPr lang="zh-CN" altLang="en-US" sz="2200" dirty="0"/>
              <a:t>硬件接线图，其中输入设备的电源采用</a:t>
            </a:r>
            <a:r>
              <a:rPr lang="en-US" altLang="zh-CN" sz="2200" dirty="0"/>
              <a:t>24V</a:t>
            </a:r>
            <a:r>
              <a:rPr lang="zh-CN" altLang="en-US" sz="2200" dirty="0"/>
              <a:t>直流，如果其他项目中的输入设备包含其他电压等级或电压类型的传感器，则不能简单地采用</a:t>
            </a:r>
            <a:r>
              <a:rPr lang="en-US" altLang="zh-CN" sz="2200" dirty="0"/>
              <a:t>24V</a:t>
            </a:r>
            <a:r>
              <a:rPr lang="zh-CN" altLang="en-US" sz="2200" dirty="0"/>
              <a:t>直流，需根据实际情况具体实现。</a:t>
            </a:r>
            <a:endParaRPr lang="en-US" altLang="zh-CN" sz="2200" dirty="0"/>
          </a:p>
          <a:p>
            <a:pPr indent="576000" algn="just"/>
            <a:r>
              <a:rPr lang="zh-CN" altLang="en-US" sz="2200" dirty="0"/>
              <a:t>图</a:t>
            </a:r>
            <a:r>
              <a:rPr lang="en-US" altLang="zh-CN" sz="2200" dirty="0"/>
              <a:t>5-1</a:t>
            </a:r>
            <a:r>
              <a:rPr lang="zh-CN" altLang="en-US" sz="2200" dirty="0"/>
              <a:t>（</a:t>
            </a:r>
            <a:r>
              <a:rPr lang="en-US" altLang="zh-CN" sz="2200" dirty="0"/>
              <a:t>a</a:t>
            </a:r>
            <a:r>
              <a:rPr lang="zh-CN" altLang="en-US" sz="2200" dirty="0"/>
              <a:t>）中熔断器</a:t>
            </a:r>
            <a:r>
              <a:rPr lang="en-US" altLang="zh-CN" sz="2200" dirty="0"/>
              <a:t>FU</a:t>
            </a:r>
            <a:r>
              <a:rPr lang="zh-CN" altLang="en-US" sz="2200" dirty="0"/>
              <a:t>的主要作用是保护</a:t>
            </a:r>
            <a:r>
              <a:rPr lang="en-US" altLang="zh-CN" sz="2200" dirty="0"/>
              <a:t>PLC</a:t>
            </a:r>
            <a:r>
              <a:rPr lang="zh-CN" altLang="en-US" sz="2200" dirty="0"/>
              <a:t>和输出设备，一般情况下不可省略。</a:t>
            </a:r>
            <a:endParaRPr lang="en-US" altLang="zh-CN" sz="2200" dirty="0"/>
          </a:p>
          <a:p>
            <a:pPr indent="576000" algn="just"/>
            <a:r>
              <a:rPr lang="zh-CN" altLang="en-US" sz="2200" dirty="0"/>
              <a:t>输出设备中的电源类型及等级是由负载决定的。</a:t>
            </a:r>
            <a:endParaRPr lang="en-US" altLang="zh-CN" sz="2200" dirty="0"/>
          </a:p>
          <a:p>
            <a:pPr indent="576000" algn="just"/>
            <a:r>
              <a:rPr lang="zh-CN" altLang="en-US" sz="2200" dirty="0"/>
              <a:t>本任务中的接触器采用额定电压为交流</a:t>
            </a:r>
            <a:r>
              <a:rPr lang="en-US" altLang="zh-CN" sz="2200" dirty="0"/>
              <a:t>110V</a:t>
            </a:r>
            <a:r>
              <a:rPr lang="zh-CN" altLang="en-US" sz="2200" dirty="0"/>
              <a:t>的交流接触器。因此，电源电压采用交流</a:t>
            </a:r>
            <a:r>
              <a:rPr lang="en-US" altLang="zh-CN" sz="2200" dirty="0"/>
              <a:t>110V</a:t>
            </a:r>
            <a:r>
              <a:rPr lang="zh-CN" altLang="en-US" sz="2200" dirty="0"/>
              <a:t>电动机正反转控制电路及梯形图如图</a:t>
            </a:r>
            <a:r>
              <a:rPr lang="en-US" altLang="zh-CN" sz="2200" dirty="0"/>
              <a:t>5-1</a:t>
            </a:r>
            <a:r>
              <a:rPr lang="zh-CN" altLang="en-US" sz="2200" dirty="0"/>
              <a:t>所示。</a:t>
            </a:r>
          </a:p>
        </p:txBody>
      </p:sp>
      <p:pic>
        <p:nvPicPr>
          <p:cNvPr id="4" name="图片 3">
            <a:extLst>
              <a:ext uri="{FF2B5EF4-FFF2-40B4-BE49-F238E27FC236}">
                <a16:creationId xmlns:a16="http://schemas.microsoft.com/office/drawing/2014/main" id="{16A77F2F-91AC-D1D1-9A81-47B5D8635E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0966" y="3870315"/>
            <a:ext cx="5470067" cy="2491574"/>
          </a:xfrm>
          <a:prstGeom prst="rect">
            <a:avLst/>
          </a:prstGeom>
        </p:spPr>
      </p:pic>
    </p:spTree>
    <p:extLst>
      <p:ext uri="{BB962C8B-B14F-4D97-AF65-F5344CB8AC3E}">
        <p14:creationId xmlns:p14="http://schemas.microsoft.com/office/powerpoint/2010/main" val="2467292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657225"/>
            <a:ext cx="10515600" cy="5265420"/>
          </a:xfrm>
          <a:prstGeom prst="rect">
            <a:avLst/>
          </a:prstGeom>
        </p:spPr>
        <p:txBody>
          <a:bodyPr vert="horz" lIns="91440" tIns="45720" rIns="91440" bIns="45720" rtlCol="0" anchor="ct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zh-CN" altLang="en-US" sz="3300" b="1" dirty="0">
                <a:solidFill>
                  <a:schemeClr val="dk1"/>
                </a:solidFill>
                <a:latin typeface="微软雅黑" panose="020B0503020204020204" charset="-122"/>
                <a:ea typeface="微软雅黑" panose="020B0503020204020204" charset="-122"/>
                <a:cs typeface="微软雅黑" panose="020B0503020204020204" charset="-122"/>
              </a:rPr>
              <a:t>知识准备</a:t>
            </a:r>
            <a:endParaRPr lang="en-US" altLang="zh-CN" sz="33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20000"/>
              </a:lnSpc>
              <a:spcBef>
                <a:spcPts val="600"/>
              </a:spcBef>
              <a:buNone/>
            </a:pPr>
            <a:r>
              <a:rPr lang="zh-CN" altLang="en-US" sz="2600" dirty="0">
                <a:latin typeface="+mn-ea"/>
              </a:rPr>
              <a:t>数控机床作为自动化控制设备，是在自动化控制下进行工作的，数控机床所受控制可分为两类</a:t>
            </a:r>
            <a:r>
              <a:rPr lang="en-US" altLang="zh-CN" sz="2600" dirty="0">
                <a:latin typeface="+mn-ea"/>
              </a:rPr>
              <a:t>: </a:t>
            </a:r>
            <a:r>
              <a:rPr lang="zh-CN" altLang="en-US" sz="2600" dirty="0">
                <a:latin typeface="+mn-ea"/>
              </a:rPr>
              <a:t>一类是最终实现对各坐标轴运动进行的“数字控制”，例如对</a:t>
            </a:r>
            <a:r>
              <a:rPr lang="en-US" altLang="zh-CN" sz="2600" dirty="0">
                <a:latin typeface="+mn-ea"/>
              </a:rPr>
              <a:t>CNC</a:t>
            </a:r>
            <a:r>
              <a:rPr lang="zh-CN" altLang="en-US" sz="2600" dirty="0">
                <a:latin typeface="+mn-ea"/>
              </a:rPr>
              <a:t>车床的</a:t>
            </a:r>
            <a:r>
              <a:rPr lang="en-US" altLang="zh-CN" sz="2600" dirty="0">
                <a:latin typeface="+mn-ea"/>
              </a:rPr>
              <a:t>X</a:t>
            </a:r>
            <a:r>
              <a:rPr lang="zh-CN" altLang="en-US" sz="2600" dirty="0">
                <a:latin typeface="+mn-ea"/>
              </a:rPr>
              <a:t>轴和</a:t>
            </a:r>
            <a:r>
              <a:rPr lang="en-US" altLang="zh-CN" sz="2600" dirty="0">
                <a:latin typeface="+mn-ea"/>
              </a:rPr>
              <a:t>Z</a:t>
            </a:r>
            <a:r>
              <a:rPr lang="zh-CN" altLang="en-US" sz="2600" dirty="0">
                <a:latin typeface="+mn-ea"/>
              </a:rPr>
              <a:t>轴，</a:t>
            </a:r>
            <a:r>
              <a:rPr lang="en-US" altLang="zh-CN" sz="2600" dirty="0">
                <a:latin typeface="+mn-ea"/>
              </a:rPr>
              <a:t>CNC</a:t>
            </a:r>
            <a:r>
              <a:rPr lang="zh-CN" altLang="en-US" sz="2600" dirty="0">
                <a:latin typeface="+mn-ea"/>
              </a:rPr>
              <a:t>铣床</a:t>
            </a:r>
            <a:r>
              <a:rPr lang="en-US" altLang="zh-CN" sz="2600" dirty="0">
                <a:latin typeface="+mn-ea"/>
              </a:rPr>
              <a:t>X</a:t>
            </a:r>
            <a:r>
              <a:rPr lang="zh-CN" altLang="en-US" sz="2600" dirty="0">
                <a:latin typeface="+mn-ea"/>
              </a:rPr>
              <a:t>轴、</a:t>
            </a:r>
            <a:r>
              <a:rPr lang="en-US" altLang="zh-CN" sz="2600" dirty="0">
                <a:latin typeface="+mn-ea"/>
              </a:rPr>
              <a:t>Y</a:t>
            </a:r>
            <a:r>
              <a:rPr lang="zh-CN" altLang="en-US" sz="2600" dirty="0">
                <a:latin typeface="+mn-ea"/>
              </a:rPr>
              <a:t>轴和</a:t>
            </a:r>
            <a:r>
              <a:rPr lang="en-US" altLang="zh-CN" sz="2600" dirty="0">
                <a:latin typeface="+mn-ea"/>
              </a:rPr>
              <a:t>Z</a:t>
            </a:r>
            <a:r>
              <a:rPr lang="zh-CN" altLang="en-US" sz="2600" dirty="0">
                <a:latin typeface="+mn-ea"/>
              </a:rPr>
              <a:t>轴的移动距离，各轴运行的插补、补偿等控制；另一类是“顺序控制”，对数控机床来说，“顺序控制”是在数控机床运行过程中，以</a:t>
            </a:r>
            <a:r>
              <a:rPr lang="en-US" altLang="zh-CN" sz="2600" dirty="0">
                <a:latin typeface="+mn-ea"/>
              </a:rPr>
              <a:t>CNC</a:t>
            </a:r>
            <a:r>
              <a:rPr lang="zh-CN" altLang="en-US" sz="2600" dirty="0">
                <a:latin typeface="+mn-ea"/>
              </a:rPr>
              <a:t>内部和机床各行程开关、传感器、按钮、继电器等的开关量信号状态为条件，并按照预先规定的逻辑顺序对诸如主轴的启停、换向刀具的更换、工件的夹紧和松开，以及液压、冷却、润滑系统的运行等进行的控制。</a:t>
            </a:r>
            <a:endParaRPr lang="en-US" altLang="zh-CN" sz="2600" dirty="0">
              <a:latin typeface="+mn-ea"/>
            </a:endParaRPr>
          </a:p>
          <a:p>
            <a:pPr marL="0" indent="575945" algn="just">
              <a:lnSpc>
                <a:spcPct val="120000"/>
              </a:lnSpc>
              <a:spcBef>
                <a:spcPts val="600"/>
              </a:spcBef>
              <a:buNone/>
            </a:pPr>
            <a:r>
              <a:rPr lang="zh-CN" altLang="en-US" sz="2600" dirty="0">
                <a:latin typeface="+mn-ea"/>
              </a:rPr>
              <a:t>与“数字控制”相比，“顺序控制”的信息主要是开关量信号。数控系统对信号的控制任务可以由独立的或内置的可编程控制器来完成，因为专用于机床，所以又称可编程机床控制器（</a:t>
            </a:r>
            <a:r>
              <a:rPr lang="en-US" altLang="zh-CN" sz="2600" dirty="0">
                <a:latin typeface="+mn-ea"/>
              </a:rPr>
              <a:t>PMC</a:t>
            </a:r>
            <a:r>
              <a:rPr lang="zh-CN" altLang="en-US" sz="2600" dirty="0">
                <a:latin typeface="+mn-ea"/>
              </a:rPr>
              <a:t>）。</a:t>
            </a:r>
            <a:endParaRPr lang="en-US" altLang="zh-CN" sz="2600" dirty="0">
              <a:latin typeface="+mn-ea"/>
            </a:endParaRPr>
          </a:p>
          <a:p>
            <a:pPr marL="0" indent="575945" algn="just">
              <a:lnSpc>
                <a:spcPct val="120000"/>
              </a:lnSpc>
              <a:spcBef>
                <a:spcPts val="600"/>
              </a:spcBef>
              <a:buNone/>
            </a:pPr>
            <a:r>
              <a:rPr lang="en-US" altLang="zh-CN" sz="2600" dirty="0">
                <a:latin typeface="+mn-ea"/>
              </a:rPr>
              <a:t>PMC</a:t>
            </a:r>
            <a:r>
              <a:rPr lang="zh-CN" altLang="en-US" sz="2600" dirty="0">
                <a:latin typeface="+mn-ea"/>
              </a:rPr>
              <a:t>与传统的</a:t>
            </a:r>
            <a:r>
              <a:rPr lang="en-US" altLang="zh-CN" sz="2600" dirty="0">
                <a:latin typeface="+mn-ea"/>
              </a:rPr>
              <a:t>PLC</a:t>
            </a:r>
            <a:r>
              <a:rPr lang="zh-CN" altLang="en-US" sz="2600" dirty="0">
                <a:latin typeface="+mn-ea"/>
              </a:rPr>
              <a:t>非常相似，但它更适合机床。</a:t>
            </a:r>
            <a:r>
              <a:rPr lang="en-US" altLang="zh-CN" sz="2600" dirty="0">
                <a:latin typeface="+mn-ea"/>
              </a:rPr>
              <a:t>PMC</a:t>
            </a:r>
            <a:r>
              <a:rPr lang="zh-CN" altLang="en-US" sz="2600" dirty="0">
                <a:latin typeface="+mn-ea"/>
              </a:rPr>
              <a:t>的优点是时间响应快、控制精度高、可靠性好、控制程序可随应用场合的不同而改变、与计算机连接便利及维修方便。</a:t>
            </a:r>
            <a:endParaRPr lang="zh-CN" altLang="en-US" sz="2600" b="1"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F986D51-19CD-5D95-4670-865744DD26D3}"/>
              </a:ext>
            </a:extLst>
          </p:cNvPr>
          <p:cNvSpPr txBox="1"/>
          <p:nvPr/>
        </p:nvSpPr>
        <p:spPr>
          <a:xfrm>
            <a:off x="1031132" y="622570"/>
            <a:ext cx="10512000" cy="5170646"/>
          </a:xfrm>
          <a:prstGeom prst="rect">
            <a:avLst/>
          </a:prstGeom>
          <a:noFill/>
        </p:spPr>
        <p:txBody>
          <a:bodyPr wrap="square" rtlCol="0">
            <a:spAutoFit/>
          </a:bodyPr>
          <a:lstStyle/>
          <a:p>
            <a:pPr>
              <a:spcAft>
                <a:spcPts val="600"/>
              </a:spcAft>
            </a:pPr>
            <a:r>
              <a:rPr lang="en-US" altLang="zh-CN" sz="3200" b="1" dirty="0">
                <a:latin typeface="+mj-ea"/>
                <a:ea typeface="+mj-ea"/>
              </a:rPr>
              <a:t>5.1    </a:t>
            </a:r>
            <a:r>
              <a:rPr lang="zh-CN" altLang="en-US" sz="3200" b="1" dirty="0">
                <a:latin typeface="+mj-ea"/>
                <a:ea typeface="+mj-ea"/>
              </a:rPr>
              <a:t>可编程控制器概述</a:t>
            </a:r>
            <a:endParaRPr lang="en-US" altLang="zh-CN" sz="3200" b="1" dirty="0">
              <a:latin typeface="+mj-ea"/>
              <a:ea typeface="+mj-ea"/>
            </a:endParaRPr>
          </a:p>
          <a:p>
            <a:pPr indent="576000" algn="just">
              <a:spcAft>
                <a:spcPts val="600"/>
              </a:spcAft>
            </a:pPr>
            <a:r>
              <a:rPr lang="en-US" altLang="zh-CN" sz="2400" b="1" dirty="0">
                <a:latin typeface="+mn-ea"/>
              </a:rPr>
              <a:t>5.1.1    </a:t>
            </a:r>
            <a:r>
              <a:rPr lang="zh-CN" altLang="en-US" sz="2400" b="1" dirty="0">
                <a:latin typeface="+mn-ea"/>
              </a:rPr>
              <a:t>可编程控制器的产生和定义</a:t>
            </a:r>
            <a:endParaRPr lang="en-US" altLang="zh-CN" sz="2400" b="1" dirty="0">
              <a:latin typeface="+mn-ea"/>
            </a:endParaRPr>
          </a:p>
          <a:p>
            <a:pPr indent="576000" algn="just"/>
            <a:r>
              <a:rPr lang="zh-CN" altLang="en-US" sz="2200" dirty="0">
                <a:latin typeface="+mn-ea"/>
              </a:rPr>
              <a:t>可编程控制器是微型计算机技术与继电器常规控制技术相结合的产物，是在顺序控制器的基础上发展起来的新型控制器，是一种以微处理器为核心用作数字控制的专用计算机。</a:t>
            </a:r>
            <a:endParaRPr lang="en-US" altLang="zh-CN" sz="2200" dirty="0">
              <a:latin typeface="+mn-ea"/>
            </a:endParaRPr>
          </a:p>
          <a:p>
            <a:pPr indent="576000" algn="just"/>
            <a:r>
              <a:rPr lang="en-US" altLang="zh-CN" sz="2200" dirty="0">
                <a:latin typeface="+mn-ea"/>
              </a:rPr>
              <a:t>1982</a:t>
            </a:r>
            <a:r>
              <a:rPr lang="zh-CN" altLang="en-US" sz="2200" dirty="0">
                <a:latin typeface="+mn-ea"/>
              </a:rPr>
              <a:t>年国际电工委员会（</a:t>
            </a:r>
            <a:r>
              <a:rPr lang="en-US" altLang="zh-CN" sz="2200" dirty="0">
                <a:latin typeface="+mn-ea"/>
              </a:rPr>
              <a:t>IEC</a:t>
            </a:r>
            <a:r>
              <a:rPr lang="zh-CN" altLang="en-US" sz="2200" dirty="0">
                <a:latin typeface="+mn-ea"/>
              </a:rPr>
              <a:t>）制定了</a:t>
            </a:r>
            <a:r>
              <a:rPr lang="en-US" altLang="zh-CN" sz="2200" dirty="0">
                <a:latin typeface="+mn-ea"/>
              </a:rPr>
              <a:t>PLC</a:t>
            </a:r>
            <a:r>
              <a:rPr lang="zh-CN" altLang="en-US" sz="2200" dirty="0">
                <a:latin typeface="+mn-ea"/>
              </a:rPr>
              <a:t>的标准，在</a:t>
            </a:r>
            <a:r>
              <a:rPr lang="en-US" altLang="zh-CN" sz="2200" dirty="0">
                <a:latin typeface="+mn-ea"/>
              </a:rPr>
              <a:t>1987</a:t>
            </a:r>
            <a:r>
              <a:rPr lang="zh-CN" altLang="en-US" sz="2200" dirty="0">
                <a:latin typeface="+mn-ea"/>
              </a:rPr>
              <a:t>年</a:t>
            </a:r>
            <a:r>
              <a:rPr lang="en-US" altLang="zh-CN" sz="2200" dirty="0">
                <a:latin typeface="+mn-ea"/>
              </a:rPr>
              <a:t>2</a:t>
            </a:r>
            <a:r>
              <a:rPr lang="zh-CN" altLang="en-US" sz="2200" dirty="0">
                <a:latin typeface="+mn-ea"/>
              </a:rPr>
              <a:t>月颁布的第三稿中对可编程控制器的定义是：“可编程控制器是一种数字运算操作的电子系统，专为在工业环境下应用而设计。它采用可编程的存储器，用来在其内部存储执行逻辑运算、顺序控制、定时、计数和算术运算等操作命令，并通过数字式，模拟式的输入和输出，控制各种类型的机械或生产过程。可编程控制器及其有关的设备，都应按易于与工业控制系统联成一个整体，易于扩充功能的原则而设计。”</a:t>
            </a:r>
            <a:endParaRPr lang="en-US" altLang="zh-CN" sz="2200" dirty="0">
              <a:latin typeface="+mn-ea"/>
            </a:endParaRPr>
          </a:p>
          <a:p>
            <a:pPr indent="576000" algn="just"/>
            <a:r>
              <a:rPr lang="zh-CN" altLang="en-US" sz="2200" dirty="0">
                <a:latin typeface="+mn-ea"/>
              </a:rPr>
              <a:t>定义强调了可编程控制器应直接应用于工业环境，它必须具有很强的抗干扰能 力、广泛的适应能力和应用范围，这也是它区别于一般微机控制系统的一个重要特征。</a:t>
            </a:r>
          </a:p>
        </p:txBody>
      </p:sp>
    </p:spTree>
    <p:extLst>
      <p:ext uri="{BB962C8B-B14F-4D97-AF65-F5344CB8AC3E}">
        <p14:creationId xmlns:p14="http://schemas.microsoft.com/office/powerpoint/2010/main" val="366032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9633D14-9E13-2811-CEBE-0388E5557290}"/>
              </a:ext>
            </a:extLst>
          </p:cNvPr>
          <p:cNvSpPr txBox="1"/>
          <p:nvPr/>
        </p:nvSpPr>
        <p:spPr>
          <a:xfrm>
            <a:off x="840000" y="398995"/>
            <a:ext cx="10512000" cy="5909310"/>
          </a:xfrm>
          <a:prstGeom prst="rect">
            <a:avLst/>
          </a:prstGeom>
          <a:noFill/>
        </p:spPr>
        <p:txBody>
          <a:bodyPr wrap="square" rtlCol="0">
            <a:spAutoFit/>
          </a:bodyPr>
          <a:lstStyle/>
          <a:p>
            <a:pPr>
              <a:spcAft>
                <a:spcPts val="600"/>
              </a:spcAft>
            </a:pPr>
            <a:r>
              <a:rPr lang="en-US" altLang="zh-CN" sz="2800" b="1" dirty="0">
                <a:latin typeface="+mj-ea"/>
                <a:ea typeface="+mj-ea"/>
              </a:rPr>
              <a:t>5.1.2    </a:t>
            </a:r>
            <a:r>
              <a:rPr lang="zh-CN" altLang="en-US" sz="2800" b="1" dirty="0">
                <a:latin typeface="+mj-ea"/>
                <a:ea typeface="+mj-ea"/>
              </a:rPr>
              <a:t>可编程控制器的特点</a:t>
            </a:r>
            <a:endParaRPr lang="en-US" altLang="zh-CN" sz="2800" b="1" dirty="0">
              <a:latin typeface="+mj-ea"/>
              <a:ea typeface="+mj-ea"/>
            </a:endParaRPr>
          </a:p>
          <a:p>
            <a:pPr indent="576000" algn="just">
              <a:spcAft>
                <a:spcPts val="600"/>
              </a:spcAft>
            </a:pPr>
            <a:r>
              <a:rPr lang="en-US" altLang="zh-CN" sz="2400" b="1" dirty="0">
                <a:latin typeface="+mn-ea"/>
              </a:rPr>
              <a:t>1.</a:t>
            </a:r>
            <a:r>
              <a:rPr lang="zh-CN" altLang="en-US" sz="2400" b="1" dirty="0">
                <a:latin typeface="+mn-ea"/>
              </a:rPr>
              <a:t>高可靠性</a:t>
            </a:r>
            <a:endParaRPr lang="en-US" altLang="zh-CN" sz="2400" b="1" dirty="0">
              <a:latin typeface="+mn-ea"/>
            </a:endParaRPr>
          </a:p>
          <a:p>
            <a:pPr indent="576000" algn="just"/>
            <a:r>
              <a:rPr lang="zh-CN" altLang="en-US" sz="2200" dirty="0">
                <a:latin typeface="+mn-ea"/>
              </a:rPr>
              <a:t>微机虽然具有很强的功能，但抗干扰能力差。而</a:t>
            </a:r>
            <a:r>
              <a:rPr lang="en-US" altLang="zh-CN" sz="2200" dirty="0">
                <a:latin typeface="+mn-ea"/>
              </a:rPr>
              <a:t>PLC</a:t>
            </a:r>
            <a:r>
              <a:rPr lang="zh-CN" altLang="en-US" sz="2200" dirty="0">
                <a:latin typeface="+mn-ea"/>
              </a:rPr>
              <a:t>是专为工业环境应用而设计的，故对于可能受到的电磁干扰、高低温及电源波动等影响，已在</a:t>
            </a:r>
            <a:r>
              <a:rPr lang="en-US" altLang="zh-CN" sz="2200" dirty="0">
                <a:latin typeface="+mn-ea"/>
              </a:rPr>
              <a:t>PLC</a:t>
            </a:r>
            <a:r>
              <a:rPr lang="zh-CN" altLang="en-US" sz="2200" dirty="0">
                <a:latin typeface="+mn-ea"/>
              </a:rPr>
              <a:t>硬件及软件的设计上采取了措施。</a:t>
            </a:r>
            <a:endParaRPr lang="en-US" altLang="zh-CN" sz="2200" dirty="0">
              <a:latin typeface="+mn-ea"/>
            </a:endParaRPr>
          </a:p>
          <a:p>
            <a:pPr indent="576000" algn="just">
              <a:spcAft>
                <a:spcPts val="600"/>
              </a:spcAft>
            </a:pPr>
            <a:r>
              <a:rPr lang="en-US" altLang="zh-CN" sz="2400" b="1" dirty="0">
                <a:latin typeface="+mn-ea"/>
              </a:rPr>
              <a:t>2.</a:t>
            </a:r>
            <a:r>
              <a:rPr lang="zh-CN" altLang="en-US" sz="2400" b="1" dirty="0">
                <a:latin typeface="+mn-ea"/>
              </a:rPr>
              <a:t>结构简单应用灵活</a:t>
            </a:r>
            <a:endParaRPr lang="en-US" altLang="zh-CN" sz="2400" b="1" dirty="0">
              <a:latin typeface="+mn-ea"/>
            </a:endParaRPr>
          </a:p>
          <a:p>
            <a:pPr indent="576000" algn="just"/>
            <a:r>
              <a:rPr lang="en-US" altLang="zh-CN" sz="2400" dirty="0">
                <a:latin typeface="+mn-ea"/>
              </a:rPr>
              <a:t>PLC</a:t>
            </a:r>
            <a:r>
              <a:rPr lang="zh-CN" altLang="en-US" sz="2400" dirty="0">
                <a:latin typeface="+mn-ea"/>
              </a:rPr>
              <a:t>在硬件结构上采用模块化积木式结构，各种输入</a:t>
            </a:r>
            <a:r>
              <a:rPr lang="en-US" altLang="zh-CN" sz="2400" dirty="0">
                <a:latin typeface="+mn-ea"/>
              </a:rPr>
              <a:t>/</a:t>
            </a:r>
            <a:r>
              <a:rPr lang="zh-CN" altLang="en-US" sz="2400" dirty="0">
                <a:latin typeface="+mn-ea"/>
              </a:rPr>
              <a:t>输出信号模块、通信模块及一些特殊功能模块品种齐全，针对不同的控制对象，可以方便灵活地组合成不同要求的控制系统。</a:t>
            </a:r>
            <a:endParaRPr lang="en-US" altLang="zh-CN" sz="2400" dirty="0">
              <a:latin typeface="+mn-ea"/>
            </a:endParaRPr>
          </a:p>
          <a:p>
            <a:pPr indent="576000" algn="just"/>
            <a:r>
              <a:rPr lang="zh-CN" altLang="en-US" sz="2400" dirty="0">
                <a:latin typeface="+mn-ea"/>
              </a:rPr>
              <a:t>其硬件接线简单，一般不需要很多配套的外围设备。</a:t>
            </a:r>
            <a:endParaRPr lang="en-US" altLang="zh-CN" sz="2400" dirty="0">
              <a:latin typeface="+mn-ea"/>
            </a:endParaRPr>
          </a:p>
          <a:p>
            <a:pPr indent="576000" algn="just">
              <a:spcAft>
                <a:spcPts val="600"/>
              </a:spcAft>
            </a:pPr>
            <a:r>
              <a:rPr lang="en-US" altLang="zh-CN" sz="2400" b="1" dirty="0">
                <a:latin typeface="+mn-ea"/>
              </a:rPr>
              <a:t>3.</a:t>
            </a:r>
            <a:r>
              <a:rPr lang="zh-CN" altLang="en-US" sz="2400" b="1" dirty="0">
                <a:latin typeface="+mn-ea"/>
              </a:rPr>
              <a:t>编程方便易于使用</a:t>
            </a:r>
            <a:endParaRPr lang="en-US" altLang="zh-CN" sz="2400" b="1" dirty="0">
              <a:latin typeface="+mn-ea"/>
            </a:endParaRPr>
          </a:p>
          <a:p>
            <a:pPr indent="576000" algn="just"/>
            <a:r>
              <a:rPr lang="en-US" altLang="zh-CN" sz="2400" dirty="0">
                <a:latin typeface="+mn-ea"/>
              </a:rPr>
              <a:t>PLC</a:t>
            </a:r>
            <a:r>
              <a:rPr lang="zh-CN" altLang="en-US" sz="2400" dirty="0">
                <a:latin typeface="+mn-ea"/>
              </a:rPr>
              <a:t>采用了与继电接触器控制电路有许多相似之处的梯形图作为主要的编程语言，程序形象直观，指令简单易学，编程步骤与方法容易理解和掌握，不需要专门的计算机知识和语言，只要具有一定的电工和工艺知识的人员都可在短时间内学会。</a:t>
            </a:r>
          </a:p>
        </p:txBody>
      </p:sp>
    </p:spTree>
    <p:extLst>
      <p:ext uri="{BB962C8B-B14F-4D97-AF65-F5344CB8AC3E}">
        <p14:creationId xmlns:p14="http://schemas.microsoft.com/office/powerpoint/2010/main" val="271620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8*i*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8*i*9"/>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8*i*1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9*i*8"/>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9*i*9"/>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9*i*10"/>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0*i*8"/>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0*i*9"/>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0*i*10"/>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frame"/>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3*i*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3*i*9"/>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3*i*10"/>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leftRight"/>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4*i*8"/>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4*i*9"/>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4*i*10"/>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topBottom"/>
  <p:tag name="KSO_WM_SLIDE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5*i*8"/>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5*i*9"/>
  <p:tag name="KSO_WM_UNIT_LAYERLEVEL" val="1"/>
  <p:tag name="KSO_WM_TAG_VERSION" val="1.0"/>
  <p:tag name="KSO_WM_BEAUTIFY_FLAG" val="#wm#"/>
</p:tagLst>
</file>

<file path=ppt/tags/tag19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5*i*10"/>
  <p:tag name="KSO_WM_UNIT_LAYERLEVEL" val="1"/>
  <p:tag name="KSO_WM_TAG_VERSION" val="1.0"/>
  <p:tag name="KSO_WM_BEAUTIFY_FLAG" val="#wm#"/>
</p:tagLst>
</file>

<file path=ppt/tags/tag19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bottomTop"/>
  <p:tag name="KSO_WM_SLIDE_BK_DARK_LIGHT" val="2"/>
</p:tagLst>
</file>

<file path=ppt/tags/tag19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6*i*8"/>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6*i*9"/>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6*i*10"/>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1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5"/>
  <p:tag name="KSO_WM_UNIT_ID" val="_17*i*5"/>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6"/>
  <p:tag name="KSO_WM_UNIT_ID" val="_17*i*6"/>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7"/>
  <p:tag name="KSO_WM_UNIT_ID" val="_17*i*7"/>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22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30.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2.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3.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7.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8.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9.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40.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1.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2.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3.xml><?xml version="1.0" encoding="utf-8"?>
<p:tagLst xmlns:a="http://schemas.openxmlformats.org/drawingml/2006/main" xmlns:r="http://schemas.openxmlformats.org/officeDocument/2006/relationships"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4.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5.xml><?xml version="1.0" encoding="utf-8"?>
<p:tagLst xmlns:a="http://schemas.openxmlformats.org/drawingml/2006/main" xmlns:r="http://schemas.openxmlformats.org/officeDocument/2006/relationships"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6.xml><?xml version="1.0" encoding="utf-8"?>
<p:tagLst xmlns:a="http://schemas.openxmlformats.org/drawingml/2006/main" xmlns:r="http://schemas.openxmlformats.org/officeDocument/2006/relationships"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7.xml><?xml version="1.0" encoding="utf-8"?>
<p:tagLst xmlns:a="http://schemas.openxmlformats.org/drawingml/2006/main" xmlns:r="http://schemas.openxmlformats.org/officeDocument/2006/relationships"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8.xml><?xml version="1.0" encoding="utf-8"?>
<p:tagLst xmlns:a="http://schemas.openxmlformats.org/drawingml/2006/main" xmlns:r="http://schemas.openxmlformats.org/officeDocument/2006/relationships"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9.xml><?xml version="1.0" encoding="utf-8"?>
<p:tagLst xmlns:a="http://schemas.openxmlformats.org/drawingml/2006/main" xmlns:r="http://schemas.openxmlformats.org/officeDocument/2006/relationships" xmlns:p="http://schemas.openxmlformats.org/presentationml/2006/main">
  <p:tag name="KSO_WM_UNIT_TYPE" val="i"/>
  <p:tag name="KSO_WM_UNIT_INDEX" val="18"/>
  <p:tag name="KSO_WM_BEAUTIFY_FLAG" val="#wm#"/>
  <p:tag name="KSO_WM_TAG_VERSION" val="3.0"/>
  <p:tag name="KSO_WM_UNIT_ID" val="_11*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50.xml><?xml version="1.0" encoding="utf-8"?>
<p:tagLst xmlns:a="http://schemas.openxmlformats.org/drawingml/2006/main" xmlns:r="http://schemas.openxmlformats.org/officeDocument/2006/relationships" xmlns:p="http://schemas.openxmlformats.org/presentationml/2006/main">
  <p:tag name="KSO_WM_UNIT_TYPE" val="i"/>
  <p:tag name="KSO_WM_UNIT_INDEX" val="19"/>
  <p:tag name="KSO_WM_BEAUTIFY_FLAG" val="#wm#"/>
  <p:tag name="KSO_WM_TAG_VERSION" val="3.0"/>
  <p:tag name="KSO_WM_UNIT_ID" val="_11*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1.xml><?xml version="1.0" encoding="utf-8"?>
<p:tagLst xmlns:a="http://schemas.openxmlformats.org/drawingml/2006/main" xmlns:r="http://schemas.openxmlformats.org/officeDocument/2006/relationships" xmlns:p="http://schemas.openxmlformats.org/presentationml/2006/main">
  <p:tag name="KSO_WM_UNIT_TYPE" val="i"/>
  <p:tag name="KSO_WM_UNIT_INDEX" val="20"/>
  <p:tag name="KSO_WM_BEAUTIFY_FLAG" val="#wm#"/>
  <p:tag name="KSO_WM_TAG_VERSION" val="3.0"/>
  <p:tag name="KSO_WM_UNIT_ID" val="_11*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2.xml><?xml version="1.0" encoding="utf-8"?>
<p:tagLst xmlns:a="http://schemas.openxmlformats.org/drawingml/2006/main" xmlns:r="http://schemas.openxmlformats.org/officeDocument/2006/relationships" xmlns:p="http://schemas.openxmlformats.org/presentationml/2006/main">
  <p:tag name="KSO_WM_UNIT_TYPE" val="i"/>
  <p:tag name="KSO_WM_UNIT_INDEX" val="21"/>
  <p:tag name="KSO_WM_BEAUTIFY_FLAG" val="#wm#"/>
  <p:tag name="KSO_WM_TAG_VERSION" val="3.0"/>
  <p:tag name="KSO_WM_UNIT_ID" val="_11*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3.xml><?xml version="1.0" encoding="utf-8"?>
<p:tagLst xmlns:a="http://schemas.openxmlformats.org/drawingml/2006/main" xmlns:r="http://schemas.openxmlformats.org/officeDocument/2006/relationships" xmlns:p="http://schemas.openxmlformats.org/presentationml/2006/main">
  <p:tag name="KSO_WM_UNIT_TYPE" val="i"/>
  <p:tag name="KSO_WM_UNIT_INDEX" val="22"/>
  <p:tag name="KSO_WM_BEAUTIFY_FLAG" val="#wm#"/>
  <p:tag name="KSO_WM_TAG_VERSION" val="3.0"/>
  <p:tag name="KSO_WM_UNIT_ID" val="_11*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4.xml><?xml version="1.0" encoding="utf-8"?>
<p:tagLst xmlns:a="http://schemas.openxmlformats.org/drawingml/2006/main" xmlns:r="http://schemas.openxmlformats.org/officeDocument/2006/relationships" xmlns:p="http://schemas.openxmlformats.org/presentationml/2006/main">
  <p:tag name="KSO_WM_UNIT_TYPE" val="i"/>
  <p:tag name="KSO_WM_UNIT_INDEX" val="23"/>
  <p:tag name="KSO_WM_BEAUTIFY_FLAG" val="#wm#"/>
  <p:tag name="KSO_WM_TAG_VERSION" val="3.0"/>
  <p:tag name="KSO_WM_UNIT_ID" val="_11*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5.xml><?xml version="1.0" encoding="utf-8"?>
<p:tagLst xmlns:a="http://schemas.openxmlformats.org/drawingml/2006/main" xmlns:r="http://schemas.openxmlformats.org/officeDocument/2006/relationships" xmlns:p="http://schemas.openxmlformats.org/presentationml/2006/main">
  <p:tag name="KSO_WM_UNIT_TYPE" val="i"/>
  <p:tag name="KSO_WM_UNIT_INDEX" val="24"/>
  <p:tag name="KSO_WM_BEAUTIFY_FLAG" val="#wm#"/>
  <p:tag name="KSO_WM_TAG_VERSION" val="3.0"/>
  <p:tag name="KSO_WM_UNIT_ID" val="_11*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6.xml><?xml version="1.0" encoding="utf-8"?>
<p:tagLst xmlns:a="http://schemas.openxmlformats.org/drawingml/2006/main" xmlns:r="http://schemas.openxmlformats.org/officeDocument/2006/relationships" xmlns:p="http://schemas.openxmlformats.org/presentationml/2006/main">
  <p:tag name="KSO_WM_UNIT_TYPE" val="i"/>
  <p:tag name="KSO_WM_UNIT_INDEX" val="25"/>
  <p:tag name="KSO_WM_BEAUTIFY_FLAG" val="#wm#"/>
  <p:tag name="KSO_WM_TAG_VERSION" val="3.0"/>
  <p:tag name="KSO_WM_UNIT_ID" val="_11*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7.xml><?xml version="1.0" encoding="utf-8"?>
<p:tagLst xmlns:a="http://schemas.openxmlformats.org/drawingml/2006/main" xmlns:r="http://schemas.openxmlformats.org/officeDocument/2006/relationships" xmlns:p="http://schemas.openxmlformats.org/presentationml/2006/main">
  <p:tag name="KSO_WM_UNIT_TYPE" val="i"/>
  <p:tag name="KSO_WM_UNIT_INDEX" val="26"/>
  <p:tag name="KSO_WM_BEAUTIFY_FLAG" val="#wm#"/>
  <p:tag name="KSO_WM_TAG_VERSION" val="3.0"/>
  <p:tag name="KSO_WM_UNIT_ID" val="_11*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8.xml><?xml version="1.0" encoding="utf-8"?>
<p:tagLst xmlns:a="http://schemas.openxmlformats.org/drawingml/2006/main" xmlns:r="http://schemas.openxmlformats.org/officeDocument/2006/relationships" xmlns:p="http://schemas.openxmlformats.org/presentationml/2006/main">
  <p:tag name="KSO_WM_UNIT_TYPE" val="i"/>
  <p:tag name="KSO_WM_UNIT_INDEX" val="27"/>
  <p:tag name="KSO_WM_BEAUTIFY_FLAG" val="#wm#"/>
  <p:tag name="KSO_WM_TAG_VERSION" val="3.0"/>
  <p:tag name="KSO_WM_UNIT_ID" val="_11*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9.xml><?xml version="1.0" encoding="utf-8"?>
<p:tagLst xmlns:a="http://schemas.openxmlformats.org/drawingml/2006/main" xmlns:r="http://schemas.openxmlformats.org/officeDocument/2006/relationships" xmlns:p="http://schemas.openxmlformats.org/presentationml/2006/main">
  <p:tag name="KSO_WM_UNIT_TYPE" val="i"/>
  <p:tag name="KSO_WM_UNIT_INDEX" val="28"/>
  <p:tag name="KSO_WM_BEAUTIFY_FLAG" val="#wm#"/>
  <p:tag name="KSO_WM_TAG_VERSION" val="3.0"/>
  <p:tag name="KSO_WM_UNIT_ID" val="_11*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TYPE" val="i"/>
  <p:tag name="KSO_WM_UNIT_INDEX" val="29"/>
  <p:tag name="KSO_WM_BEAUTIFY_FLAG" val="#wm#"/>
  <p:tag name="KSO_WM_TAG_VERSION" val="3.0"/>
  <p:tag name="KSO_WM_UNIT_ID" val="_11*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1.xml><?xml version="1.0" encoding="utf-8"?>
<p:tagLst xmlns:a="http://schemas.openxmlformats.org/drawingml/2006/main" xmlns:r="http://schemas.openxmlformats.org/officeDocument/2006/relationships" xmlns:p="http://schemas.openxmlformats.org/presentationml/2006/main">
  <p:tag name="KSO_WM_UNIT_TYPE" val="i"/>
  <p:tag name="KSO_WM_UNIT_INDEX" val="30"/>
  <p:tag name="KSO_WM_BEAUTIFY_FLAG" val="#wm#"/>
  <p:tag name="KSO_WM_TAG_VERSION" val="3.0"/>
  <p:tag name="KSO_WM_UNIT_ID" val="_11*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2.xml><?xml version="1.0" encoding="utf-8"?>
<p:tagLst xmlns:a="http://schemas.openxmlformats.org/drawingml/2006/main" xmlns:r="http://schemas.openxmlformats.org/officeDocument/2006/relationships" xmlns:p="http://schemas.openxmlformats.org/presentationml/2006/main">
  <p:tag name="KSO_WM_UNIT_TYPE" val="i"/>
  <p:tag name="KSO_WM_UNIT_INDEX" val="31"/>
  <p:tag name="KSO_WM_BEAUTIFY_FLAG" val="#wm#"/>
  <p:tag name="KSO_WM_TAG_VERSION" val="3.0"/>
  <p:tag name="KSO_WM_UNIT_ID" val="_11*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3.xml><?xml version="1.0" encoding="utf-8"?>
<p:tagLst xmlns:a="http://schemas.openxmlformats.org/drawingml/2006/main" xmlns:r="http://schemas.openxmlformats.org/officeDocument/2006/relationships" xmlns:p="http://schemas.openxmlformats.org/presentationml/2006/main">
  <p:tag name="KSO_WM_UNIT_TYPE" val="i"/>
  <p:tag name="KSO_WM_UNIT_INDEX" val="32"/>
  <p:tag name="KSO_WM_BEAUTIFY_FLAG" val="#wm#"/>
  <p:tag name="KSO_WM_TAG_VERSION" val="3.0"/>
  <p:tag name="KSO_WM_UNIT_ID" val="_11*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4.xml><?xml version="1.0" encoding="utf-8"?>
<p:tagLst xmlns:a="http://schemas.openxmlformats.org/drawingml/2006/main" xmlns:r="http://schemas.openxmlformats.org/officeDocument/2006/relationships" xmlns:p="http://schemas.openxmlformats.org/presentationml/2006/main">
  <p:tag name="KSO_WM_UNIT_TYPE" val="i"/>
  <p:tag name="KSO_WM_UNIT_INDEX" val="33"/>
  <p:tag name="KSO_WM_BEAUTIFY_FLAG" val="#wm#"/>
  <p:tag name="KSO_WM_TAG_VERSION" val="3.0"/>
  <p:tag name="KSO_WM_UNIT_ID" val="_11*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5.xml><?xml version="1.0" encoding="utf-8"?>
<p:tagLst xmlns:a="http://schemas.openxmlformats.org/drawingml/2006/main" xmlns:r="http://schemas.openxmlformats.org/officeDocument/2006/relationships" xmlns:p="http://schemas.openxmlformats.org/presentationml/2006/main">
  <p:tag name="KSO_WM_UNIT_TYPE" val="i"/>
  <p:tag name="KSO_WM_UNIT_INDEX" val="34"/>
  <p:tag name="KSO_WM_BEAUTIFY_FLAG" val="#wm#"/>
  <p:tag name="KSO_WM_TAG_VERSION" val="3.0"/>
  <p:tag name="KSO_WM_UNIT_ID" val="_11*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6.xml><?xml version="1.0" encoding="utf-8"?>
<p:tagLst xmlns:a="http://schemas.openxmlformats.org/drawingml/2006/main" xmlns:r="http://schemas.openxmlformats.org/officeDocument/2006/relationships" xmlns:p="http://schemas.openxmlformats.org/presentationml/2006/main">
  <p:tag name="KSO_WM_UNIT_ID" val="_11*i*3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YPE" val="i"/>
  <p:tag name="KSO_WM_UNIT_INDEX" val="35"/>
  <p:tag name="KSO_WM_TEMPLATE_INDEX" val="40490277"/>
  <p:tag name="KSO_WM_TEMPLATE_CATEGORY" val="custom"/>
</p:tagLst>
</file>

<file path=ppt/tags/tag267.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8.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9.xml><?xml version="1.0" encoding="utf-8"?>
<p:tagLst xmlns:a="http://schemas.openxmlformats.org/drawingml/2006/main" xmlns:r="http://schemas.openxmlformats.org/officeDocument/2006/relationships" xmlns:p="http://schemas.openxmlformats.org/presentationml/2006/main">
  <p:tag name="KSO_WM_TEMPLATE_THUMBS_INDEX" val="1、2、3、4、5、6、7、8、9、10、11、12、13、15"/>
  <p:tag name="KSO_WM_SLIDE_ID" val="custom20202582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82"/>
  <p:tag name="KSO_WM_SLIDE_LAYOUT" val="a_b_f_j"/>
  <p:tag name="KSO_WM_SLIDE_LAYOUT_CNT" val="1_1_2_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汇报人姓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02582_1*f*1"/>
  <p:tag name="KSO_WM_TEMPLATE_CATEGORY" val="custom"/>
  <p:tag name="KSO_WM_TEMPLATE_INDEX" val="20202582"/>
  <p:tag name="KSO_WM_UNIT_LAYERLEVEL" val="1"/>
  <p:tag name="KSO_WM_TAG_VERSION" val="1.0"/>
  <p:tag name="KSO_WM_BEAUTIFY_FLAG" val="#wm#"/>
  <p:tag name="KSO_WM_UNIT_SUBTYPE" val="b"/>
  <p:tag name="KSO_WM_UNIT_TEXT_FILL_FORE_SCHEMECOLOR_INDEX_BRIGHTNESS" val="0.15"/>
  <p:tag name="KSO_WM_UNIT_TEXT_FILL_FORE_SCHEMECOLOR_INDEX" val="13"/>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极简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82_1*a*1"/>
  <p:tag name="KSO_WM_TEMPLATE_CATEGORY" val="custom"/>
  <p:tag name="KSO_WM_TEMPLATE_INDEX" val="20202582"/>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32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2*i*8"/>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2*i*9"/>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2*i*10"/>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0490277"/>
  <p:tag name="KSO_WM_SLIDE_HAS_MASK" val="0"/>
  <p:tag name="KSO_WM_SLIDE_ID" val="custom40490277_9"/>
  <p:tag name="KSO_WM_SLIDE_INDEX" val="5"/>
  <p:tag name="KSO_WM_SLIDE_ITEM_CNT" val="0"/>
  <p:tag name="KSO_WM_SLIDE_LAYOUT" val="a_b"/>
  <p:tag name="KSO_WM_SLIDE_LAYOUT_CNT" val="1_1"/>
  <p:tag name="KSO_WM_SLIDE_TYPE" val="endPage"/>
  <p:tag name="KSO_WM_TAG_VERSION" val="3.0"/>
  <p:tag name="KSO_WM_TEMPLATE_MASTER_TYPE" val="0"/>
  <p:tag name="KSO_WM_TEMPLATE_SLIDE_ID" val="slide_06be46c9219ad451"/>
  <p:tag name="KSO_WM_TEMPLATE_SUBCATEGORY" val="29"/>
</p:tagLst>
</file>

<file path=ppt/tags/tag369.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2、3、4、5、6、7、8、9、10、11、12、13、15"/>
  <p:tag name="KSO_WM_TEMPLATE_MASTER_THUMB_INDEX" val="12"/>
  <p:tag name="KSO_WM_UNIT_SHOW_EDIT_AREA_INDICATION" val="0"/>
  <p:tag name="KSO_WM_TAG_VERSION" val="1.0"/>
  <p:tag name="KSO_WM_BEAUTIFY_FLAG" val="#wm#"/>
  <p:tag name="KSO_WM_TEMPLATE_CATEGORY" val="custom"/>
  <p:tag name="KSO_WM_TEMPLATE_INDEX" val="20202582"/>
  <p:tag name="KSO_WM_TEMPLATE_MASTER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5*i*8"/>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5*i*9"/>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5*i*1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
      <a:dk1>
        <a:srgbClr val="000000"/>
      </a:dk1>
      <a:lt1>
        <a:srgbClr val="FFFFFF"/>
      </a:lt1>
      <a:dk2>
        <a:srgbClr val="F2F2F2"/>
      </a:dk2>
      <a:lt2>
        <a:srgbClr val="FFFFFF"/>
      </a:lt2>
      <a:accent1>
        <a:srgbClr val="000000"/>
      </a:accent1>
      <a:accent2>
        <a:srgbClr val="20201E"/>
      </a:accent2>
      <a:accent3>
        <a:srgbClr val="40403C"/>
      </a:accent3>
      <a:accent4>
        <a:srgbClr val="615F59"/>
      </a:accent4>
      <a:accent5>
        <a:srgbClr val="817F77"/>
      </a:accent5>
      <a:accent6>
        <a:srgbClr val="A19F95"/>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699</TotalTime>
  <Words>6171</Words>
  <Application>Microsoft Office PowerPoint</Application>
  <PresentationFormat>宽屏</PresentationFormat>
  <Paragraphs>275</Paragraphs>
  <Slides>50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50</vt:i4>
      </vt:variant>
    </vt:vector>
  </HeadingPairs>
  <TitlesOfParts>
    <vt:vector size="56" baseType="lpstr">
      <vt:lpstr>等线</vt:lpstr>
      <vt:lpstr>汉仪旗黑-85S</vt:lpstr>
      <vt:lpstr>微软雅黑</vt:lpstr>
      <vt:lpstr>Arial</vt:lpstr>
      <vt:lpstr>Cambria Math</vt:lpstr>
      <vt:lpstr>2_Office 主题​​</vt:lpstr>
      <vt:lpstr>项目五    PLC及其在 数控机床电气控制中的应用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电动机自动往返PLC控制电路装调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数控机床电气控制（第4版）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天 夏</dc:creator>
  <cp:lastModifiedBy>天 夏</cp:lastModifiedBy>
  <cp:revision>7</cp:revision>
  <dcterms:created xsi:type="dcterms:W3CDTF">2025-09-04T12:09:37Z</dcterms:created>
  <dcterms:modified xsi:type="dcterms:W3CDTF">2025-09-06T06:37:05Z</dcterms:modified>
</cp:coreProperties>
</file>